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28" r:id="rId1"/>
  </p:sldMasterIdLst>
  <p:notesMasterIdLst>
    <p:notesMasterId r:id="rId29"/>
  </p:notesMasterIdLst>
  <p:handoutMasterIdLst>
    <p:handoutMasterId r:id="rId30"/>
  </p:handoutMasterIdLst>
  <p:sldIdLst>
    <p:sldId id="256" r:id="rId2"/>
    <p:sldId id="257" r:id="rId3"/>
    <p:sldId id="258" r:id="rId4"/>
    <p:sldId id="278" r:id="rId5"/>
    <p:sldId id="286" r:id="rId6"/>
    <p:sldId id="287" r:id="rId7"/>
    <p:sldId id="280" r:id="rId8"/>
    <p:sldId id="268" r:id="rId9"/>
    <p:sldId id="273" r:id="rId10"/>
    <p:sldId id="275" r:id="rId11"/>
    <p:sldId id="274" r:id="rId12"/>
    <p:sldId id="289" r:id="rId13"/>
    <p:sldId id="276" r:id="rId14"/>
    <p:sldId id="269" r:id="rId15"/>
    <p:sldId id="288" r:id="rId16"/>
    <p:sldId id="270" r:id="rId17"/>
    <p:sldId id="277" r:id="rId18"/>
    <p:sldId id="279" r:id="rId19"/>
    <p:sldId id="271" r:id="rId20"/>
    <p:sldId id="282" r:id="rId21"/>
    <p:sldId id="285" r:id="rId22"/>
    <p:sldId id="272" r:id="rId23"/>
    <p:sldId id="281" r:id="rId24"/>
    <p:sldId id="283" r:id="rId25"/>
    <p:sldId id="284" r:id="rId26"/>
    <p:sldId id="290" r:id="rId27"/>
    <p:sldId id="267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aphael ROY" initials="RR" lastIdx="3" clrIdx="0">
    <p:extLst>
      <p:ext uri="{19B8F6BF-5375-455C-9EA6-DF929625EA0E}">
        <p15:presenceInfo xmlns:p15="http://schemas.microsoft.com/office/powerpoint/2012/main" userId="S::raphael.roy@isen.yncrea.fr::a2122759-5700-4520-8347-5534d8efd485" providerId="AD"/>
      </p:ext>
    </p:extLst>
  </p:cmAuthor>
  <p:cmAuthor id="2" name="Laura JUBERT" initials="LJ" lastIdx="13" clrIdx="1">
    <p:extLst>
      <p:ext uri="{19B8F6BF-5375-455C-9EA6-DF929625EA0E}">
        <p15:presenceInfo xmlns:p15="http://schemas.microsoft.com/office/powerpoint/2012/main" userId="S::laura.jubert@isen.yncrea.fr::2c146498-9aea-4b09-b266-6ca01f9e9118" providerId="AD"/>
      </p:ext>
    </p:extLst>
  </p:cmAuthor>
  <p:cmAuthor id="3" name="Laura JUBERT" initials="LJ [2]" lastIdx="1" clrIdx="2">
    <p:extLst>
      <p:ext uri="{19B8F6BF-5375-455C-9EA6-DF929625EA0E}">
        <p15:presenceInfo xmlns:p15="http://schemas.microsoft.com/office/powerpoint/2012/main" userId="Laura JUBERT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Style moye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Aucun style, grille du tableau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ED0DFF26-D8E5-4F21-AA40-CAD954E46CB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EECF8D94-0140-4DC3-A68D-3CF6DFA9084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6E70F8-4FBB-47A5-A720-53F80BBA38D6}" type="datetimeFigureOut">
              <a:rPr lang="fr-FR" smtClean="0"/>
              <a:t>25/03/2019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FF7485DE-A064-44B4-B061-E92D3EB67BF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9179388-B1EC-4CE7-A0ED-D0130CA6D5B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50035F-EB8F-4276-B5F0-1DEB50CEE3F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7402853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18082E-170A-4168-A7BB-D74F381B3410}" type="datetimeFigureOut">
              <a:rPr lang="fr-FR" smtClean="0"/>
              <a:t>25/03/2019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BA7C21-4270-4EEE-867A-FFC1D68F2DD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31384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F69FCD8B-D266-400E-B80C-8DAD9BEA6CDF}" type="datetime1">
              <a:rPr lang="de-DE" smtClean="0"/>
              <a:t>25.03.2019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pic>
        <p:nvPicPr>
          <p:cNvPr id="10" name="Image 9">
            <a:extLst>
              <a:ext uri="{FF2B5EF4-FFF2-40B4-BE49-F238E27FC236}">
                <a16:creationId xmlns:a16="http://schemas.microsoft.com/office/drawing/2014/main" id="{563B5B97-F10E-4D60-A364-6379C59B809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43148" y="112976"/>
            <a:ext cx="826724" cy="394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0345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D07AD7-CB79-4803-A300-EB98BC1F3F5C}" type="datetime1">
              <a:rPr lang="de-DE" smtClean="0"/>
              <a:t>25.03.2019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76802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45CEB8-9028-45DB-B8F3-C3ABA281EAD9}" type="datetime1">
              <a:rPr lang="de-DE" smtClean="0"/>
              <a:t>25.03.2019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002955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02735-C759-4992-8317-6957A1E37E7C}" type="datetime1">
              <a:rPr lang="de-DE" smtClean="0"/>
              <a:t>25.03.2019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121441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328934C-C0D4-47BB-8507-A1E5DFA97830}" type="datetime1">
              <a:rPr lang="de-DE" smtClean="0"/>
              <a:t>25.03.2019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26254691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F0B1E-64E2-43EB-BB58-FCE975D49635}" type="datetime1">
              <a:rPr lang="de-DE" smtClean="0"/>
              <a:t>25.03.2019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91580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81AC1-2AA0-4CC1-B33D-EBF8BE7C9C18}" type="datetime1">
              <a:rPr lang="de-DE" smtClean="0"/>
              <a:t>25.03.2019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079954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2B879-5E7D-44D0-884B-21FDFE8F403F}" type="datetime1">
              <a:rPr lang="de-DE" smtClean="0"/>
              <a:t>25.03.2019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535399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E28F0-DAC2-4A23-9F9C-A44C9669A10B}" type="datetime1">
              <a:rPr lang="de-DE" smtClean="0"/>
              <a:t>25.03.2019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238825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0423D04-DFCE-4A1E-80CF-3F7323566959}" type="datetime1">
              <a:rPr lang="de-DE" smtClean="0"/>
              <a:t>25.03.2019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7712997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FDDB4C8-4C6E-4E54-898B-7AB6FC88D482}" type="datetime1">
              <a:rPr lang="de-DE" smtClean="0"/>
              <a:t>25.03.2019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8863877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9763399D-6D79-475B-9D8F-BFE169F0FFEE}" type="datetime1">
              <a:rPr lang="de-DE" smtClean="0"/>
              <a:t>25.03.2019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27C6CCC6-2BE5-4E42-96A4-D1E8E81A3D8E}" type="slidenum">
              <a:rPr lang="de-DE" smtClean="0"/>
              <a:t>‹N°›</a:t>
            </a:fld>
            <a:endParaRPr lang="de-DE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042E6272-43CC-4C1D-AF3B-5721CAFA173A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1243148" y="112976"/>
            <a:ext cx="826724" cy="394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8168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9" r:id="rId1"/>
    <p:sldLayoutId id="2147483830" r:id="rId2"/>
    <p:sldLayoutId id="2147483831" r:id="rId3"/>
    <p:sldLayoutId id="2147483832" r:id="rId4"/>
    <p:sldLayoutId id="2147483833" r:id="rId5"/>
    <p:sldLayoutId id="2147483834" r:id="rId6"/>
    <p:sldLayoutId id="2147483835" r:id="rId7"/>
    <p:sldLayoutId id="2147483836" r:id="rId8"/>
    <p:sldLayoutId id="2147483837" r:id="rId9"/>
    <p:sldLayoutId id="2147483838" r:id="rId10"/>
    <p:sldLayoutId id="2147483839" r:id="rId11"/>
  </p:sldLayoutIdLst>
  <p:hf hdr="0" ft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.png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751012" y="865974"/>
            <a:ext cx="8676222" cy="3643822"/>
          </a:xfrm>
        </p:spPr>
        <p:txBody>
          <a:bodyPr anchor="ctr">
            <a:normAutofit/>
          </a:bodyPr>
          <a:lstStyle/>
          <a:p>
            <a:r>
              <a:rPr lang="de-DE" sz="6600" err="1"/>
              <a:t>Projet</a:t>
            </a:r>
            <a:r>
              <a:rPr lang="de-DE" sz="6600"/>
              <a:t> IA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751012" y="4627984"/>
            <a:ext cx="8676222" cy="628260"/>
          </a:xfrm>
        </p:spPr>
        <p:txBody>
          <a:bodyPr>
            <a:normAutofit fontScale="77500" lnSpcReduction="20000"/>
          </a:bodyPr>
          <a:lstStyle/>
          <a:p>
            <a:r>
              <a:rPr lang="de-DE" sz="2800">
                <a:solidFill>
                  <a:schemeClr val="bg1">
                    <a:lumMod val="50000"/>
                  </a:schemeClr>
                </a:solidFill>
              </a:rPr>
              <a:t>Clément </a:t>
            </a:r>
            <a:r>
              <a:rPr lang="de-DE" sz="2800" err="1">
                <a:solidFill>
                  <a:schemeClr val="bg1">
                    <a:lumMod val="50000"/>
                  </a:schemeClr>
                </a:solidFill>
              </a:rPr>
              <a:t>Communay</a:t>
            </a:r>
            <a:r>
              <a:rPr lang="de-DE" sz="2800">
                <a:solidFill>
                  <a:schemeClr val="bg1">
                    <a:lumMod val="50000"/>
                  </a:schemeClr>
                </a:solidFill>
              </a:rPr>
              <a:t>, Raphaël Roy, Laure Schneider &amp; Laura </a:t>
            </a:r>
            <a:r>
              <a:rPr lang="de-DE" sz="2800" err="1">
                <a:solidFill>
                  <a:schemeClr val="bg1">
                    <a:lumMod val="50000"/>
                  </a:schemeClr>
                </a:solidFill>
              </a:rPr>
              <a:t>Jubert</a:t>
            </a:r>
            <a:endParaRPr lang="de-DE" sz="28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F82512C7-F9EA-4648-B3D8-BF7DC936AD34}"/>
              </a:ext>
            </a:extLst>
          </p:cNvPr>
          <p:cNvSpPr txBox="1"/>
          <p:nvPr/>
        </p:nvSpPr>
        <p:spPr>
          <a:xfrm>
            <a:off x="4161182" y="5201476"/>
            <a:ext cx="4178852" cy="338554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1600" b="1"/>
              <a:t>DP</a:t>
            </a:r>
            <a:r>
              <a:rPr lang="fr-FR" sz="1600"/>
              <a:t> : Bio-</a:t>
            </a:r>
            <a:r>
              <a:rPr lang="fr-FR" sz="1600" err="1"/>
              <a:t>inspired</a:t>
            </a:r>
            <a:r>
              <a:rPr lang="fr-FR" sz="1600"/>
              <a:t> software </a:t>
            </a:r>
            <a:r>
              <a:rPr lang="fr-FR" sz="1600" err="1"/>
              <a:t>development</a:t>
            </a:r>
            <a:r>
              <a:rPr lang="fr-FR" sz="1600"/>
              <a:t> </a:t>
            </a:r>
            <a:endParaRPr lang="fr-FR" sz="1600" b="1"/>
          </a:p>
        </p:txBody>
      </p:sp>
    </p:spTree>
    <p:extLst>
      <p:ext uri="{BB962C8B-B14F-4D97-AF65-F5344CB8AC3E}">
        <p14:creationId xmlns:p14="http://schemas.microsoft.com/office/powerpoint/2010/main" val="37840890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>
            <a:extLst>
              <a:ext uri="{FF2B5EF4-FFF2-40B4-BE49-F238E27FC236}">
                <a16:creationId xmlns:a16="http://schemas.microsoft.com/office/drawing/2014/main" id="{74480D08-B915-4630-BB90-0E06BBC2F94F}"/>
              </a:ext>
            </a:extLst>
          </p:cNvPr>
          <p:cNvSpPr txBox="1">
            <a:spLocks/>
          </p:cNvSpPr>
          <p:nvPr/>
        </p:nvSpPr>
        <p:spPr>
          <a:xfrm>
            <a:off x="1141413" y="280086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fr-FR" sz="4000"/>
              <a:t>Scikit-learn</a:t>
            </a:r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ADC9188-9CE1-4B84-8F4B-B66297C99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10</a:t>
            </a:fld>
            <a:endParaRPr lang="de-DE"/>
          </a:p>
        </p:txBody>
      </p:sp>
      <p:pic>
        <p:nvPicPr>
          <p:cNvPr id="2" name="Image 2">
            <a:extLst>
              <a:ext uri="{FF2B5EF4-FFF2-40B4-BE49-F238E27FC236}">
                <a16:creationId xmlns:a16="http://schemas.microsoft.com/office/drawing/2014/main" id="{D1C4F484-0ACC-4895-B327-E95082EC76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0779" y="278944"/>
            <a:ext cx="2743200" cy="1477327"/>
          </a:xfrm>
          <a:prstGeom prst="rect">
            <a:avLst/>
          </a:prstGeom>
        </p:spPr>
      </p:pic>
      <p:pic>
        <p:nvPicPr>
          <p:cNvPr id="6" name="Image 8" descr="Une image contenant carte, texte&#10;&#10;Description générée avec un niveau de confiance élevé">
            <a:extLst>
              <a:ext uri="{FF2B5EF4-FFF2-40B4-BE49-F238E27FC236}">
                <a16:creationId xmlns:a16="http://schemas.microsoft.com/office/drawing/2014/main" id="{24F70435-2248-4662-9149-3917E72766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8199" y="3029594"/>
            <a:ext cx="4363654" cy="3374178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4110697A-4085-46E1-AB69-42489CF31D8C}"/>
              </a:ext>
            </a:extLst>
          </p:cNvPr>
          <p:cNvSpPr txBox="1"/>
          <p:nvPr/>
        </p:nvSpPr>
        <p:spPr>
          <a:xfrm>
            <a:off x="1309869" y="1695690"/>
            <a:ext cx="1373529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fr-FR" b="1"/>
              <a:t>Régression</a:t>
            </a:r>
          </a:p>
        </p:txBody>
      </p:sp>
      <p:pic>
        <p:nvPicPr>
          <p:cNvPr id="19" name="Image 19" descr="Une image contenant texte, carte&#10;&#10;Description générée avec un niveau de confiance très élevé">
            <a:extLst>
              <a:ext uri="{FF2B5EF4-FFF2-40B4-BE49-F238E27FC236}">
                <a16:creationId xmlns:a16="http://schemas.microsoft.com/office/drawing/2014/main" id="{F4A67FA9-A53B-449E-AB0A-B14DA2F8FB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9868" y="3028199"/>
            <a:ext cx="5077427" cy="3376967"/>
          </a:xfrm>
          <a:prstGeom prst="rect">
            <a:avLst/>
          </a:prstGeom>
        </p:spPr>
      </p:pic>
      <p:sp>
        <p:nvSpPr>
          <p:cNvPr id="21" name="ZoneTexte 20">
            <a:extLst>
              <a:ext uri="{FF2B5EF4-FFF2-40B4-BE49-F238E27FC236}">
                <a16:creationId xmlns:a16="http://schemas.microsoft.com/office/drawing/2014/main" id="{57D521A9-AAEA-44FA-846B-213AE84218C8}"/>
              </a:ext>
            </a:extLst>
          </p:cNvPr>
          <p:cNvSpPr txBox="1"/>
          <p:nvPr/>
        </p:nvSpPr>
        <p:spPr>
          <a:xfrm>
            <a:off x="2023640" y="2370880"/>
            <a:ext cx="3341224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fr-FR"/>
              <a:t>Support </a:t>
            </a:r>
            <a:r>
              <a:rPr lang="fr-FR" err="1"/>
              <a:t>Vector</a:t>
            </a:r>
            <a:r>
              <a:rPr lang="fr-FR"/>
              <a:t> </a:t>
            </a:r>
            <a:r>
              <a:rPr lang="fr-FR" err="1"/>
              <a:t>Regression</a:t>
            </a:r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430EE06C-1057-45B8-BCBB-4325F0F9AEDF}"/>
              </a:ext>
            </a:extLst>
          </p:cNvPr>
          <p:cNvSpPr txBox="1"/>
          <p:nvPr/>
        </p:nvSpPr>
        <p:spPr>
          <a:xfrm>
            <a:off x="7241893" y="2370879"/>
            <a:ext cx="3977831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fr-FR"/>
              <a:t>Régression d'arbre de décision</a:t>
            </a:r>
          </a:p>
        </p:txBody>
      </p:sp>
    </p:spTree>
    <p:extLst>
      <p:ext uri="{BB962C8B-B14F-4D97-AF65-F5344CB8AC3E}">
        <p14:creationId xmlns:p14="http://schemas.microsoft.com/office/powerpoint/2010/main" val="11748425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>
            <a:extLst>
              <a:ext uri="{FF2B5EF4-FFF2-40B4-BE49-F238E27FC236}">
                <a16:creationId xmlns:a16="http://schemas.microsoft.com/office/drawing/2014/main" id="{74480D08-B915-4630-BB90-0E06BBC2F94F}"/>
              </a:ext>
            </a:extLst>
          </p:cNvPr>
          <p:cNvSpPr txBox="1">
            <a:spLocks/>
          </p:cNvSpPr>
          <p:nvPr/>
        </p:nvSpPr>
        <p:spPr>
          <a:xfrm>
            <a:off x="1141413" y="280086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fr-FR" sz="4000"/>
              <a:t>Scikit-learn</a:t>
            </a:r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ADC9188-9CE1-4B84-8F4B-B66297C99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11</a:t>
            </a:fld>
            <a:endParaRPr lang="de-DE"/>
          </a:p>
        </p:txBody>
      </p:sp>
      <p:pic>
        <p:nvPicPr>
          <p:cNvPr id="2" name="Image 2">
            <a:extLst>
              <a:ext uri="{FF2B5EF4-FFF2-40B4-BE49-F238E27FC236}">
                <a16:creationId xmlns:a16="http://schemas.microsoft.com/office/drawing/2014/main" id="{D1C4F484-0ACC-4895-B327-E95082EC76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0779" y="278944"/>
            <a:ext cx="2743200" cy="1477327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FE69CEC0-5841-4CBC-95FE-8477694AA93D}"/>
              </a:ext>
            </a:extLst>
          </p:cNvPr>
          <p:cNvSpPr txBox="1"/>
          <p:nvPr/>
        </p:nvSpPr>
        <p:spPr>
          <a:xfrm>
            <a:off x="1261640" y="1859665"/>
            <a:ext cx="1961908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fr-FR" b="1"/>
              <a:t>Classification</a:t>
            </a:r>
          </a:p>
        </p:txBody>
      </p:sp>
      <p:pic>
        <p:nvPicPr>
          <p:cNvPr id="17" name="Image 17">
            <a:extLst>
              <a:ext uri="{FF2B5EF4-FFF2-40B4-BE49-F238E27FC236}">
                <a16:creationId xmlns:a16="http://schemas.microsoft.com/office/drawing/2014/main" id="{54C8B5F7-488B-4979-AEAD-C2854C0728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6071" y="2978011"/>
            <a:ext cx="4710896" cy="3564153"/>
          </a:xfrm>
          <a:prstGeom prst="rect">
            <a:avLst/>
          </a:prstGeom>
        </p:spPr>
      </p:pic>
      <p:pic>
        <p:nvPicPr>
          <p:cNvPr id="4" name="Image 7">
            <a:extLst>
              <a:ext uri="{FF2B5EF4-FFF2-40B4-BE49-F238E27FC236}">
                <a16:creationId xmlns:a16="http://schemas.microsoft.com/office/drawing/2014/main" id="{512B2998-30BA-4244-8A73-4A137B8081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6679" y="2982325"/>
            <a:ext cx="4980972" cy="3555528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47E5C2BF-A927-42DE-A06A-3D6D0D4034E9}"/>
              </a:ext>
            </a:extLst>
          </p:cNvPr>
          <p:cNvSpPr txBox="1"/>
          <p:nvPr/>
        </p:nvSpPr>
        <p:spPr>
          <a:xfrm>
            <a:off x="2351590" y="2534855"/>
            <a:ext cx="3254414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fr-FR"/>
              <a:t>Support Vector Classification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171A95CF-67FE-4357-BE85-9423F621200F}"/>
              </a:ext>
            </a:extLst>
          </p:cNvPr>
          <p:cNvSpPr txBox="1"/>
          <p:nvPr/>
        </p:nvSpPr>
        <p:spPr>
          <a:xfrm>
            <a:off x="7492678" y="2457690"/>
            <a:ext cx="3254414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fr-FR"/>
              <a:t>Arbres de décision</a:t>
            </a:r>
          </a:p>
        </p:txBody>
      </p:sp>
    </p:spTree>
    <p:extLst>
      <p:ext uri="{BB962C8B-B14F-4D97-AF65-F5344CB8AC3E}">
        <p14:creationId xmlns:p14="http://schemas.microsoft.com/office/powerpoint/2010/main" val="36276654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>
            <a:extLst>
              <a:ext uri="{FF2B5EF4-FFF2-40B4-BE49-F238E27FC236}">
                <a16:creationId xmlns:a16="http://schemas.microsoft.com/office/drawing/2014/main" id="{74480D08-B915-4630-BB90-0E06BBC2F94F}"/>
              </a:ext>
            </a:extLst>
          </p:cNvPr>
          <p:cNvSpPr txBox="1">
            <a:spLocks/>
          </p:cNvSpPr>
          <p:nvPr/>
        </p:nvSpPr>
        <p:spPr>
          <a:xfrm>
            <a:off x="1141413" y="280086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fr-FR" sz="4000"/>
              <a:t>Scikit-learn</a:t>
            </a:r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ADC9188-9CE1-4B84-8F4B-B66297C99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12</a:t>
            </a:fld>
            <a:endParaRPr lang="de-DE"/>
          </a:p>
        </p:txBody>
      </p:sp>
      <p:pic>
        <p:nvPicPr>
          <p:cNvPr id="2" name="Image 2">
            <a:extLst>
              <a:ext uri="{FF2B5EF4-FFF2-40B4-BE49-F238E27FC236}">
                <a16:creationId xmlns:a16="http://schemas.microsoft.com/office/drawing/2014/main" id="{D1C4F484-0ACC-4895-B327-E95082EC76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0779" y="278944"/>
            <a:ext cx="2743200" cy="1477327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FE69CEC0-5841-4CBC-95FE-8477694AA93D}"/>
              </a:ext>
            </a:extLst>
          </p:cNvPr>
          <p:cNvSpPr txBox="1"/>
          <p:nvPr/>
        </p:nvSpPr>
        <p:spPr>
          <a:xfrm>
            <a:off x="1223058" y="1309868"/>
            <a:ext cx="1961908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b="1"/>
              <a:t>Exemple:</a:t>
            </a:r>
          </a:p>
        </p:txBody>
      </p:sp>
      <p:pic>
        <p:nvPicPr>
          <p:cNvPr id="6" name="Image 7">
            <a:extLst>
              <a:ext uri="{FF2B5EF4-FFF2-40B4-BE49-F238E27FC236}">
                <a16:creationId xmlns:a16="http://schemas.microsoft.com/office/drawing/2014/main" id="{8258E987-2843-4358-9A1D-175F2A4B20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13" y="1703119"/>
            <a:ext cx="6340997" cy="4850369"/>
          </a:xfrm>
          <a:prstGeom prst="rect">
            <a:avLst/>
          </a:prstGeom>
        </p:spPr>
      </p:pic>
      <p:pic>
        <p:nvPicPr>
          <p:cNvPr id="10" name="Image 10" descr="Une image contenant texte&#10;&#10;Description générée avec un niveau de confiance très élevé">
            <a:extLst>
              <a:ext uri="{FF2B5EF4-FFF2-40B4-BE49-F238E27FC236}">
                <a16:creationId xmlns:a16="http://schemas.microsoft.com/office/drawing/2014/main" id="{42C15EEC-4F57-4EDC-952C-172C963DC1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2881" y="1698882"/>
            <a:ext cx="4826643" cy="4839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0423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A225696-6A7B-4A93-89D9-CCBEBDC400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2789" y="345989"/>
            <a:ext cx="9601200" cy="1485900"/>
          </a:xfrm>
        </p:spPr>
        <p:txBody>
          <a:bodyPr/>
          <a:lstStyle/>
          <a:p>
            <a:pPr algn="ctr"/>
            <a:r>
              <a:rPr lang="fr-FR" cap="all"/>
              <a:t>PyTorch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58DF4067-F434-4DB9-B0A6-A563D269F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13</a:t>
            </a:fld>
            <a:endParaRPr lang="de-DE"/>
          </a:p>
        </p:txBody>
      </p:sp>
      <p:pic>
        <p:nvPicPr>
          <p:cNvPr id="4" name="Image 4">
            <a:extLst>
              <a:ext uri="{FF2B5EF4-FFF2-40B4-BE49-F238E27FC236}">
                <a16:creationId xmlns:a16="http://schemas.microsoft.com/office/drawing/2014/main" id="{E8356C41-C9C6-4CF8-92B8-B24EB6EAAD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0238" y="2603157"/>
            <a:ext cx="2341606" cy="2341606"/>
          </a:xfrm>
          <a:prstGeom prst="rect">
            <a:avLst/>
          </a:prstGeom>
        </p:spPr>
      </p:pic>
      <p:pic>
        <p:nvPicPr>
          <p:cNvPr id="8" name="Image 8" descr="Une image contenant clipart&#10;&#10;Description générée avec un niveau de confiance très élevé">
            <a:extLst>
              <a:ext uri="{FF2B5EF4-FFF2-40B4-BE49-F238E27FC236}">
                <a16:creationId xmlns:a16="http://schemas.microsoft.com/office/drawing/2014/main" id="{B83AB3F4-684D-4537-AD3A-7092A49AF3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1864" y="1412660"/>
            <a:ext cx="1209675" cy="1190625"/>
          </a:xfrm>
          <a:prstGeom prst="rect">
            <a:avLst/>
          </a:prstGeom>
        </p:spPr>
      </p:pic>
      <p:pic>
        <p:nvPicPr>
          <p:cNvPr id="10" name="Image 10">
            <a:extLst>
              <a:ext uri="{FF2B5EF4-FFF2-40B4-BE49-F238E27FC236}">
                <a16:creationId xmlns:a16="http://schemas.microsoft.com/office/drawing/2014/main" id="{C5502937-5DA4-4999-BE70-8970E494FC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56588" y="2936651"/>
            <a:ext cx="2228336" cy="1674620"/>
          </a:xfrm>
          <a:prstGeom prst="rect">
            <a:avLst/>
          </a:prstGeom>
        </p:spPr>
      </p:pic>
      <p:pic>
        <p:nvPicPr>
          <p:cNvPr id="12" name="Image 12">
            <a:extLst>
              <a:ext uri="{FF2B5EF4-FFF2-40B4-BE49-F238E27FC236}">
                <a16:creationId xmlns:a16="http://schemas.microsoft.com/office/drawing/2014/main" id="{8125C64F-78E8-43D0-9914-5CC8346C32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05102" y="775663"/>
            <a:ext cx="2166552" cy="1455485"/>
          </a:xfrm>
          <a:prstGeom prst="rect">
            <a:avLst/>
          </a:prstGeom>
        </p:spPr>
      </p:pic>
      <p:pic>
        <p:nvPicPr>
          <p:cNvPr id="14" name="Image 14">
            <a:extLst>
              <a:ext uri="{FF2B5EF4-FFF2-40B4-BE49-F238E27FC236}">
                <a16:creationId xmlns:a16="http://schemas.microsoft.com/office/drawing/2014/main" id="{E2E402A5-CED0-458E-9143-C16DA65E2F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47237" y="5274275"/>
            <a:ext cx="2187146" cy="1458098"/>
          </a:xfrm>
          <a:prstGeom prst="rect">
            <a:avLst/>
          </a:prstGeom>
        </p:spPr>
      </p:pic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01295F16-EA73-4EAE-B81C-2AC18552A8F7}"/>
              </a:ext>
            </a:extLst>
          </p:cNvPr>
          <p:cNvCxnSpPr/>
          <p:nvPr/>
        </p:nvCxnSpPr>
        <p:spPr>
          <a:xfrm>
            <a:off x="3291017" y="2106826"/>
            <a:ext cx="1954426" cy="124391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9F416847-EE77-4742-8369-26F5111546C9}"/>
              </a:ext>
            </a:extLst>
          </p:cNvPr>
          <p:cNvCxnSpPr/>
          <p:nvPr/>
        </p:nvCxnSpPr>
        <p:spPr>
          <a:xfrm flipV="1">
            <a:off x="6581001" y="1914267"/>
            <a:ext cx="2232455" cy="152605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21E1D7FA-0CD7-4D5A-8E55-317ACD6497B1}"/>
              </a:ext>
            </a:extLst>
          </p:cNvPr>
          <p:cNvCxnSpPr/>
          <p:nvPr/>
        </p:nvCxnSpPr>
        <p:spPr>
          <a:xfrm flipV="1">
            <a:off x="6610607" y="3879764"/>
            <a:ext cx="2232454" cy="205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Connecteur droit avec flèche 21">
            <a:extLst>
              <a:ext uri="{FF2B5EF4-FFF2-40B4-BE49-F238E27FC236}">
                <a16:creationId xmlns:a16="http://schemas.microsoft.com/office/drawing/2014/main" id="{B2ED0B92-FC7B-4B14-811F-0FA01F61050D}"/>
              </a:ext>
            </a:extLst>
          </p:cNvPr>
          <p:cNvCxnSpPr/>
          <p:nvPr/>
        </p:nvCxnSpPr>
        <p:spPr>
          <a:xfrm>
            <a:off x="6496050" y="4354210"/>
            <a:ext cx="873211" cy="88350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3" name="ZoneTexte 22">
            <a:extLst>
              <a:ext uri="{FF2B5EF4-FFF2-40B4-BE49-F238E27FC236}">
                <a16:creationId xmlns:a16="http://schemas.microsoft.com/office/drawing/2014/main" id="{50BA08EE-FEE9-457F-9C07-1FF8A7C98D18}"/>
              </a:ext>
            </a:extLst>
          </p:cNvPr>
          <p:cNvSpPr txBox="1"/>
          <p:nvPr/>
        </p:nvSpPr>
        <p:spPr>
          <a:xfrm>
            <a:off x="3869725" y="2180967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fr-FR" b="1" i="1"/>
              <a:t>Développement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096748DB-0F55-477F-80C9-645C1A5B5B4E}"/>
              </a:ext>
            </a:extLst>
          </p:cNvPr>
          <p:cNvSpPr txBox="1"/>
          <p:nvPr/>
        </p:nvSpPr>
        <p:spPr>
          <a:xfrm>
            <a:off x="6504545" y="3508031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b="1" i="1"/>
              <a:t>Modification/Mis à jour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A1E64176-4D7A-405C-A7A5-1FC82DA00E95}"/>
              </a:ext>
            </a:extLst>
          </p:cNvPr>
          <p:cNvSpPr txBox="1"/>
          <p:nvPr/>
        </p:nvSpPr>
        <p:spPr>
          <a:xfrm>
            <a:off x="9111049" y="2242750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/>
              <a:t>SageMaker Neo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5C9BE242-BA97-42C3-A692-C16F02159391}"/>
              </a:ext>
            </a:extLst>
          </p:cNvPr>
          <p:cNvSpPr txBox="1"/>
          <p:nvPr/>
        </p:nvSpPr>
        <p:spPr>
          <a:xfrm>
            <a:off x="8842032" y="4620139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/>
              <a:t>Azure Machine Learning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76E1713-0D69-4840-977F-5184D508CECC}"/>
              </a:ext>
            </a:extLst>
          </p:cNvPr>
          <p:cNvSpPr txBox="1"/>
          <p:nvPr/>
        </p:nvSpPr>
        <p:spPr>
          <a:xfrm>
            <a:off x="2662366" y="4299635"/>
            <a:ext cx="2743200" cy="646331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/>
              <a:t>.Manipuler les tenseurs</a:t>
            </a:r>
          </a:p>
          <a:p>
            <a:r>
              <a:rPr lang="fr-FR"/>
              <a:t>.Calcul des gradients</a:t>
            </a:r>
          </a:p>
        </p:txBody>
      </p:sp>
    </p:spTree>
    <p:extLst>
      <p:ext uri="{BB962C8B-B14F-4D97-AF65-F5344CB8AC3E}">
        <p14:creationId xmlns:p14="http://schemas.microsoft.com/office/powerpoint/2010/main" val="32002875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>
            <a:extLst>
              <a:ext uri="{FF2B5EF4-FFF2-40B4-BE49-F238E27FC236}">
                <a16:creationId xmlns:a16="http://schemas.microsoft.com/office/drawing/2014/main" id="{74480D08-B915-4630-BB90-0E06BBC2F94F}"/>
              </a:ext>
            </a:extLst>
          </p:cNvPr>
          <p:cNvSpPr txBox="1">
            <a:spLocks/>
          </p:cNvSpPr>
          <p:nvPr/>
        </p:nvSpPr>
        <p:spPr>
          <a:xfrm>
            <a:off x="1141413" y="2059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fr-FR" sz="4000"/>
              <a:t>Pytorch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ADC9188-9CE1-4B84-8F4B-B66297C99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14</a:t>
            </a:fld>
            <a:endParaRPr lang="de-DE"/>
          </a:p>
        </p:txBody>
      </p:sp>
      <p:pic>
        <p:nvPicPr>
          <p:cNvPr id="3" name="Image 3">
            <a:extLst>
              <a:ext uri="{FF2B5EF4-FFF2-40B4-BE49-F238E27FC236}">
                <a16:creationId xmlns:a16="http://schemas.microsoft.com/office/drawing/2014/main" id="{EF3A5DD5-4FEA-416A-BC43-935DA6E607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6860" y="275556"/>
            <a:ext cx="2815281" cy="1971727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E985EF32-FFE1-415B-8DE3-879DE496192D}"/>
              </a:ext>
            </a:extLst>
          </p:cNvPr>
          <p:cNvSpPr txBox="1"/>
          <p:nvPr/>
        </p:nvSpPr>
        <p:spPr>
          <a:xfrm>
            <a:off x="5228968" y="6341075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/>
              <a:t>Exemple d'un XOR</a:t>
            </a:r>
          </a:p>
        </p:txBody>
      </p:sp>
      <p:pic>
        <p:nvPicPr>
          <p:cNvPr id="2" name="Image 5" descr="Une image contenant capture d’écran&#10;&#10;Description générée avec un niveau de confiance très élevé">
            <a:extLst>
              <a:ext uri="{FF2B5EF4-FFF2-40B4-BE49-F238E27FC236}">
                <a16:creationId xmlns:a16="http://schemas.microsoft.com/office/drawing/2014/main" id="{0DDCB6C1-D944-4DE6-8140-77FF861872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27671" y="1358411"/>
            <a:ext cx="4133334" cy="4851694"/>
          </a:xfrm>
          <a:prstGeom prst="rect">
            <a:avLst/>
          </a:prstGeom>
        </p:spPr>
      </p:pic>
      <p:pic>
        <p:nvPicPr>
          <p:cNvPr id="8" name="Image 9" descr="Une image contenant capture d’écran, texte&#10;&#10;Description générée avec un niveau de confiance très élevé">
            <a:extLst>
              <a:ext uri="{FF2B5EF4-FFF2-40B4-BE49-F238E27FC236}">
                <a16:creationId xmlns:a16="http://schemas.microsoft.com/office/drawing/2014/main" id="{F6C607EA-67D7-4F7E-8BE6-FEA35E0029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6507" y="2686900"/>
            <a:ext cx="5760307" cy="3430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0217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>
            <a:extLst>
              <a:ext uri="{FF2B5EF4-FFF2-40B4-BE49-F238E27FC236}">
                <a16:creationId xmlns:a16="http://schemas.microsoft.com/office/drawing/2014/main" id="{74480D08-B915-4630-BB90-0E06BBC2F94F}"/>
              </a:ext>
            </a:extLst>
          </p:cNvPr>
          <p:cNvSpPr txBox="1">
            <a:spLocks/>
          </p:cNvSpPr>
          <p:nvPr/>
        </p:nvSpPr>
        <p:spPr>
          <a:xfrm>
            <a:off x="1141413" y="2059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fr-FR" sz="4000"/>
              <a:t>Pytorch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ADC9188-9CE1-4B84-8F4B-B66297C99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15</a:t>
            </a:fld>
            <a:endParaRPr lang="de-DE"/>
          </a:p>
        </p:txBody>
      </p:sp>
      <p:pic>
        <p:nvPicPr>
          <p:cNvPr id="3" name="Image 3">
            <a:extLst>
              <a:ext uri="{FF2B5EF4-FFF2-40B4-BE49-F238E27FC236}">
                <a16:creationId xmlns:a16="http://schemas.microsoft.com/office/drawing/2014/main" id="{EF3A5DD5-4FEA-416A-BC43-935DA6E607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941" y="131394"/>
            <a:ext cx="2815281" cy="1971727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E985EF32-FFE1-415B-8DE3-879DE496192D}"/>
              </a:ext>
            </a:extLst>
          </p:cNvPr>
          <p:cNvSpPr txBox="1"/>
          <p:nvPr/>
        </p:nvSpPr>
        <p:spPr>
          <a:xfrm>
            <a:off x="5228968" y="6341075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/>
              <a:t>Exemple d'un XOR</a:t>
            </a:r>
          </a:p>
        </p:txBody>
      </p:sp>
      <p:pic>
        <p:nvPicPr>
          <p:cNvPr id="4" name="Image 5" descr="Une image contenant texte, plaque&#10;&#10;Description générée avec un niveau de confiance très élevé">
            <a:extLst>
              <a:ext uri="{FF2B5EF4-FFF2-40B4-BE49-F238E27FC236}">
                <a16:creationId xmlns:a16="http://schemas.microsoft.com/office/drawing/2014/main" id="{369DB2E1-2E38-4013-B09C-DDAC8D0A0F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6238" y="2429888"/>
            <a:ext cx="6635577" cy="3584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6615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>
            <a:extLst>
              <a:ext uri="{FF2B5EF4-FFF2-40B4-BE49-F238E27FC236}">
                <a16:creationId xmlns:a16="http://schemas.microsoft.com/office/drawing/2014/main" id="{74480D08-B915-4630-BB90-0E06BBC2F94F}"/>
              </a:ext>
            </a:extLst>
          </p:cNvPr>
          <p:cNvSpPr txBox="1">
            <a:spLocks/>
          </p:cNvSpPr>
          <p:nvPr/>
        </p:nvSpPr>
        <p:spPr>
          <a:xfrm>
            <a:off x="1141413" y="280086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fr-FR" sz="4000"/>
              <a:t>opencv</a:t>
            </a:r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ADC9188-9CE1-4B84-8F4B-B66297C99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16</a:t>
            </a:fld>
            <a:endParaRPr lang="de-DE"/>
          </a:p>
        </p:txBody>
      </p:sp>
      <p:pic>
        <p:nvPicPr>
          <p:cNvPr id="2" name="Image 2">
            <a:extLst>
              <a:ext uri="{FF2B5EF4-FFF2-40B4-BE49-F238E27FC236}">
                <a16:creationId xmlns:a16="http://schemas.microsoft.com/office/drawing/2014/main" id="{16731D63-1B1B-4C65-ABEB-A47EF9EEA6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8991" y="3196844"/>
            <a:ext cx="3654344" cy="3338693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54F7E26B-5B7B-46BD-8B22-CE872F14DE20}"/>
              </a:ext>
            </a:extLst>
          </p:cNvPr>
          <p:cNvSpPr txBox="1"/>
          <p:nvPr/>
        </p:nvSpPr>
        <p:spPr>
          <a:xfrm>
            <a:off x="1647463" y="2149032"/>
            <a:ext cx="2743199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b="1"/>
              <a:t>Module CORE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2814B8DB-1ED6-4A1E-ABB0-1AD0F29F103F}"/>
              </a:ext>
            </a:extLst>
          </p:cNvPr>
          <p:cNvSpPr txBox="1"/>
          <p:nvPr/>
        </p:nvSpPr>
        <p:spPr>
          <a:xfrm>
            <a:off x="2052577" y="2727766"/>
            <a:ext cx="2743199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fr-FR"/>
              <a:t>Contraste</a:t>
            </a:r>
          </a:p>
        </p:txBody>
      </p:sp>
      <p:pic>
        <p:nvPicPr>
          <p:cNvPr id="6" name="Image 8" descr="Une image contenant jouet, route, LEGO&#10;&#10;Description générée avec un niveau de confiance très élevé">
            <a:extLst>
              <a:ext uri="{FF2B5EF4-FFF2-40B4-BE49-F238E27FC236}">
                <a16:creationId xmlns:a16="http://schemas.microsoft.com/office/drawing/2014/main" id="{D01B207D-3582-456E-B0D3-B9117D7714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9056" y="3430628"/>
            <a:ext cx="1182546" cy="2832542"/>
          </a:xfrm>
          <a:prstGeom prst="rect">
            <a:avLst/>
          </a:prstGeom>
        </p:spPr>
      </p:pic>
      <p:pic>
        <p:nvPicPr>
          <p:cNvPr id="10" name="Image 10">
            <a:extLst>
              <a:ext uri="{FF2B5EF4-FFF2-40B4-BE49-F238E27FC236}">
                <a16:creationId xmlns:a16="http://schemas.microsoft.com/office/drawing/2014/main" id="{774C2FDB-3017-4AF3-B257-713055499A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74149" y="3969090"/>
            <a:ext cx="971550" cy="2276475"/>
          </a:xfrm>
          <a:prstGeom prst="rect">
            <a:avLst/>
          </a:prstGeom>
        </p:spPr>
      </p:pic>
      <p:pic>
        <p:nvPicPr>
          <p:cNvPr id="12" name="Image 12" descr="Une image contenant capture d’écran&#10;&#10;Description générée avec un niveau de confiance très élevé">
            <a:extLst>
              <a:ext uri="{FF2B5EF4-FFF2-40B4-BE49-F238E27FC236}">
                <a16:creationId xmlns:a16="http://schemas.microsoft.com/office/drawing/2014/main" id="{F45CBC46-C1F8-4174-9398-B3CE5D2E7E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8121" y="4089851"/>
            <a:ext cx="2743200" cy="2169994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0E459CCC-3315-41D4-88A4-8C510CE042B3}"/>
              </a:ext>
            </a:extLst>
          </p:cNvPr>
          <p:cNvSpPr txBox="1"/>
          <p:nvPr/>
        </p:nvSpPr>
        <p:spPr>
          <a:xfrm>
            <a:off x="6873553" y="3430084"/>
            <a:ext cx="2743199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l">
              <a:buFont typeface="Arial"/>
              <a:buChar char="•"/>
            </a:pPr>
            <a:r>
              <a:rPr lang="fr-FR"/>
              <a:t>Masques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26E902CA-DED2-4894-8EBC-DABC80BE34EE}"/>
              </a:ext>
            </a:extLst>
          </p:cNvPr>
          <p:cNvSpPr txBox="1"/>
          <p:nvPr/>
        </p:nvSpPr>
        <p:spPr>
          <a:xfrm>
            <a:off x="6528121" y="2149031"/>
            <a:ext cx="2743199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b="1"/>
              <a:t>Module HIGHGUI</a:t>
            </a:r>
          </a:p>
        </p:txBody>
      </p:sp>
    </p:spTree>
    <p:extLst>
      <p:ext uri="{BB962C8B-B14F-4D97-AF65-F5344CB8AC3E}">
        <p14:creationId xmlns:p14="http://schemas.microsoft.com/office/powerpoint/2010/main" val="6314537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>
            <a:extLst>
              <a:ext uri="{FF2B5EF4-FFF2-40B4-BE49-F238E27FC236}">
                <a16:creationId xmlns:a16="http://schemas.microsoft.com/office/drawing/2014/main" id="{74480D08-B915-4630-BB90-0E06BBC2F94F}"/>
              </a:ext>
            </a:extLst>
          </p:cNvPr>
          <p:cNvSpPr txBox="1">
            <a:spLocks/>
          </p:cNvSpPr>
          <p:nvPr/>
        </p:nvSpPr>
        <p:spPr>
          <a:xfrm>
            <a:off x="1141413" y="280086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fr-FR" sz="4000"/>
              <a:t>opencv</a:t>
            </a:r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ADC9188-9CE1-4B84-8F4B-B66297C99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17</a:t>
            </a:fld>
            <a:endParaRPr lang="de-DE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54F7E26B-5B7B-46BD-8B22-CE872F14DE20}"/>
              </a:ext>
            </a:extLst>
          </p:cNvPr>
          <p:cNvSpPr txBox="1"/>
          <p:nvPr/>
        </p:nvSpPr>
        <p:spPr>
          <a:xfrm>
            <a:off x="1647463" y="2149032"/>
            <a:ext cx="2743199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b="1"/>
              <a:t>Module IMGPROC</a:t>
            </a:r>
          </a:p>
        </p:txBody>
      </p:sp>
      <p:pic>
        <p:nvPicPr>
          <p:cNvPr id="3" name="Image 8" descr="Une image contenant chat, pose, assis, intérieur&#10;&#10;Description générée avec un niveau de confiance très élevé">
            <a:extLst>
              <a:ext uri="{FF2B5EF4-FFF2-40B4-BE49-F238E27FC236}">
                <a16:creationId xmlns:a16="http://schemas.microsoft.com/office/drawing/2014/main" id="{7E44FCE6-A0FD-4266-9D7D-971544988B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2807" y="4705409"/>
            <a:ext cx="3775277" cy="1893789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C219CC5A-6C33-4E13-98B6-E00BBF913DA0}"/>
              </a:ext>
            </a:extLst>
          </p:cNvPr>
          <p:cNvSpPr txBox="1"/>
          <p:nvPr/>
        </p:nvSpPr>
        <p:spPr>
          <a:xfrm>
            <a:off x="1203767" y="4136020"/>
            <a:ext cx="2743199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Erosion / Dilatation</a:t>
            </a:r>
          </a:p>
        </p:txBody>
      </p:sp>
      <p:pic>
        <p:nvPicPr>
          <p:cNvPr id="13" name="Image 14" descr="Une image contenant chat, animal, mammifère, assis&#10;&#10;Description générée avec un niveau de confiance très élevé">
            <a:extLst>
              <a:ext uri="{FF2B5EF4-FFF2-40B4-BE49-F238E27FC236}">
                <a16:creationId xmlns:a16="http://schemas.microsoft.com/office/drawing/2014/main" id="{62FF6093-6656-4285-8200-C0D6C086C4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047" y="5169119"/>
            <a:ext cx="1904037" cy="1371484"/>
          </a:xfrm>
          <a:prstGeom prst="rect">
            <a:avLst/>
          </a:prstGeom>
        </p:spPr>
      </p:pic>
      <p:pic>
        <p:nvPicPr>
          <p:cNvPr id="16" name="Image 16" descr="Une image contenant scène, passage, route, ciel&#10;&#10;Description générée avec un niveau de confiance très élevé">
            <a:extLst>
              <a:ext uri="{FF2B5EF4-FFF2-40B4-BE49-F238E27FC236}">
                <a16:creationId xmlns:a16="http://schemas.microsoft.com/office/drawing/2014/main" id="{400EEBFF-FF1D-4C92-8658-3BC703C928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3665" y="2279234"/>
            <a:ext cx="4739833" cy="2675711"/>
          </a:xfrm>
          <a:prstGeom prst="rect">
            <a:avLst/>
          </a:prstGeom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D7F6AAA6-F45C-49CA-A4DD-1453D412FABD}"/>
              </a:ext>
            </a:extLst>
          </p:cNvPr>
          <p:cNvSpPr txBox="1"/>
          <p:nvPr/>
        </p:nvSpPr>
        <p:spPr>
          <a:xfrm>
            <a:off x="4357868" y="2920678"/>
            <a:ext cx="2743199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Transformée de Hough</a:t>
            </a:r>
          </a:p>
        </p:txBody>
      </p:sp>
    </p:spTree>
    <p:extLst>
      <p:ext uri="{BB962C8B-B14F-4D97-AF65-F5344CB8AC3E}">
        <p14:creationId xmlns:p14="http://schemas.microsoft.com/office/powerpoint/2010/main" val="2190179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>
            <a:extLst>
              <a:ext uri="{FF2B5EF4-FFF2-40B4-BE49-F238E27FC236}">
                <a16:creationId xmlns:a16="http://schemas.microsoft.com/office/drawing/2014/main" id="{74480D08-B915-4630-BB90-0E06BBC2F94F}"/>
              </a:ext>
            </a:extLst>
          </p:cNvPr>
          <p:cNvSpPr txBox="1">
            <a:spLocks/>
          </p:cNvSpPr>
          <p:nvPr/>
        </p:nvSpPr>
        <p:spPr>
          <a:xfrm>
            <a:off x="1141413" y="280086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fr-FR" sz="4000"/>
              <a:t>opencv</a:t>
            </a:r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ADC9188-9CE1-4B84-8F4B-B66297C99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18</a:t>
            </a:fld>
            <a:endParaRPr lang="de-DE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54F7E26B-5B7B-46BD-8B22-CE872F14DE20}"/>
              </a:ext>
            </a:extLst>
          </p:cNvPr>
          <p:cNvSpPr txBox="1"/>
          <p:nvPr/>
        </p:nvSpPr>
        <p:spPr>
          <a:xfrm>
            <a:off x="1647463" y="2149032"/>
            <a:ext cx="2743199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b="1"/>
              <a:t>Module ML</a:t>
            </a:r>
          </a:p>
        </p:txBody>
      </p:sp>
      <p:pic>
        <p:nvPicPr>
          <p:cNvPr id="2" name="Image 2" descr="Une image contenant texte&#10;&#10;Description générée avec un niveau de confiance élevé">
            <a:extLst>
              <a:ext uri="{FF2B5EF4-FFF2-40B4-BE49-F238E27FC236}">
                <a16:creationId xmlns:a16="http://schemas.microsoft.com/office/drawing/2014/main" id="{FCEAB1B5-6D2B-4CFA-B531-844C7E13D4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5337" y="3193809"/>
            <a:ext cx="4489047" cy="3016813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33F1BF28-7E63-45C3-9091-2EB19ACF8876}"/>
              </a:ext>
            </a:extLst>
          </p:cNvPr>
          <p:cNvSpPr txBox="1"/>
          <p:nvPr/>
        </p:nvSpPr>
        <p:spPr>
          <a:xfrm>
            <a:off x="2100805" y="2718121"/>
            <a:ext cx="2743199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PCA </a:t>
            </a:r>
          </a:p>
        </p:txBody>
      </p:sp>
      <p:pic>
        <p:nvPicPr>
          <p:cNvPr id="9" name="Image 9" descr="Une image contenant ordinateur, intérieur, clavier, moniteur&#10;&#10;Description générée avec un niveau de confiance très élevé">
            <a:extLst>
              <a:ext uri="{FF2B5EF4-FFF2-40B4-BE49-F238E27FC236}">
                <a16:creationId xmlns:a16="http://schemas.microsoft.com/office/drawing/2014/main" id="{893F0887-46B8-4A52-BF91-0E92B167B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0553" y="2764827"/>
            <a:ext cx="3206187" cy="3450374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F7DDF3D8-83F1-4234-A266-A9F03A5C0EA0}"/>
              </a:ext>
            </a:extLst>
          </p:cNvPr>
          <p:cNvSpPr txBox="1"/>
          <p:nvPr/>
        </p:nvSpPr>
        <p:spPr>
          <a:xfrm>
            <a:off x="7338350" y="2149033"/>
            <a:ext cx="3264059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Support Machine Vectors</a:t>
            </a:r>
          </a:p>
        </p:txBody>
      </p:sp>
    </p:spTree>
    <p:extLst>
      <p:ext uri="{BB962C8B-B14F-4D97-AF65-F5344CB8AC3E}">
        <p14:creationId xmlns:p14="http://schemas.microsoft.com/office/powerpoint/2010/main" val="134362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>
            <a:extLst>
              <a:ext uri="{FF2B5EF4-FFF2-40B4-BE49-F238E27FC236}">
                <a16:creationId xmlns:a16="http://schemas.microsoft.com/office/drawing/2014/main" id="{74480D08-B915-4630-BB90-0E06BBC2F94F}"/>
              </a:ext>
            </a:extLst>
          </p:cNvPr>
          <p:cNvSpPr txBox="1">
            <a:spLocks/>
          </p:cNvSpPr>
          <p:nvPr/>
        </p:nvSpPr>
        <p:spPr>
          <a:xfrm>
            <a:off x="1141413" y="280086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fr-FR" sz="4000"/>
              <a:t>theano</a:t>
            </a:r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ADC9188-9CE1-4B84-8F4B-B66297C99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19</a:t>
            </a:fld>
            <a:endParaRPr lang="de-DE"/>
          </a:p>
        </p:txBody>
      </p:sp>
      <p:pic>
        <p:nvPicPr>
          <p:cNvPr id="4" name="Image 5">
            <a:extLst>
              <a:ext uri="{FF2B5EF4-FFF2-40B4-BE49-F238E27FC236}">
                <a16:creationId xmlns:a16="http://schemas.microsoft.com/office/drawing/2014/main" id="{DD6DE182-22E5-42E5-9724-9686E51A72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8234" y="996221"/>
            <a:ext cx="2044701" cy="462889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2A678830-A3D2-457F-AAF1-27F5C0EEB46F}"/>
              </a:ext>
            </a:extLst>
          </p:cNvPr>
          <p:cNvSpPr txBox="1"/>
          <p:nvPr/>
        </p:nvSpPr>
        <p:spPr>
          <a:xfrm>
            <a:off x="1828845" y="1997839"/>
            <a:ext cx="9702215" cy="452431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Bibliothèque logicielle - Python - </a:t>
            </a:r>
            <a:r>
              <a:rPr lang="fr-FR" err="1"/>
              <a:t>Deep</a:t>
            </a:r>
            <a:r>
              <a:rPr lang="fr-FR"/>
              <a:t> Learning – 2007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Construit des graphiques symbolique (calcul des gradients et opérations mathématiques)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Tensor (matrice, vecteur,scalaire)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Shared Variable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Déclaration des calculs séparée de leur compilation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Stabilisation des expressions numériques instables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Capable d'utiliser la GPU pour optimiser les calculs matriciels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Applications 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/>
              <a:t>Deep learning (grâce au GPU)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/>
              <a:t>Permet aussi Machine Learning et analyse mathématique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/>
          </a:p>
        </p:txBody>
      </p:sp>
      <p:pic>
        <p:nvPicPr>
          <p:cNvPr id="2" name="Image 2">
            <a:extLst>
              <a:ext uri="{FF2B5EF4-FFF2-40B4-BE49-F238E27FC236}">
                <a16:creationId xmlns:a16="http://schemas.microsoft.com/office/drawing/2014/main" id="{06FBDB4E-072F-486A-AB96-6279BA85B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4511" y="2270333"/>
            <a:ext cx="1071036" cy="451962"/>
          </a:xfrm>
          <a:prstGeom prst="rect">
            <a:avLst/>
          </a:prstGeom>
        </p:spPr>
      </p:pic>
      <p:pic>
        <p:nvPicPr>
          <p:cNvPr id="3" name="Image 5">
            <a:extLst>
              <a:ext uri="{FF2B5EF4-FFF2-40B4-BE49-F238E27FC236}">
                <a16:creationId xmlns:a16="http://schemas.microsoft.com/office/drawing/2014/main" id="{C8EFF9B3-42B7-4151-8D4E-E24AE5E26C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2095" y="2321224"/>
            <a:ext cx="975784" cy="466598"/>
          </a:xfrm>
          <a:prstGeom prst="rect">
            <a:avLst/>
          </a:prstGeom>
        </p:spPr>
      </p:pic>
      <p:pic>
        <p:nvPicPr>
          <p:cNvPr id="8" name="Image 10" descr="Une image contenant objet&#10;&#10;Description générée avec un niveau de confiance très élevé">
            <a:extLst>
              <a:ext uri="{FF2B5EF4-FFF2-40B4-BE49-F238E27FC236}">
                <a16:creationId xmlns:a16="http://schemas.microsoft.com/office/drawing/2014/main" id="{F0B11A10-41D4-452B-BD82-4A4CE4CAF2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61512" y="2431457"/>
            <a:ext cx="1007534" cy="235546"/>
          </a:xfrm>
          <a:prstGeom prst="rect">
            <a:avLst/>
          </a:prstGeom>
        </p:spPr>
      </p:pic>
      <p:pic>
        <p:nvPicPr>
          <p:cNvPr id="6" name="Image 9" descr="Une image contenant objet&#10;&#10;Description générée avec un niveau de confiance élevé">
            <a:extLst>
              <a:ext uri="{FF2B5EF4-FFF2-40B4-BE49-F238E27FC236}">
                <a16:creationId xmlns:a16="http://schemas.microsoft.com/office/drawing/2014/main" id="{D67C07D1-8E52-4BF8-8070-FFA2DA7FD5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40233" y="3881603"/>
            <a:ext cx="3187700" cy="1973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1720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8">
            <a:extLst>
              <a:ext uri="{FF2B5EF4-FFF2-40B4-BE49-F238E27FC236}">
                <a16:creationId xmlns:a16="http://schemas.microsoft.com/office/drawing/2014/main" id="{3362DFFC-4DCC-48EE-B781-94D04B95F1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039B270-9EC0-42D0-AFB4-22245A660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568" y="750381"/>
            <a:ext cx="4018839" cy="526239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5400" err="1">
                <a:solidFill>
                  <a:schemeClr val="bg2"/>
                </a:solidFill>
              </a:rPr>
              <a:t>Sommaire</a:t>
            </a:r>
            <a:endParaRPr lang="en-US" sz="5400">
              <a:solidFill>
                <a:schemeClr val="bg2"/>
              </a:solidFill>
            </a:endParaRPr>
          </a:p>
        </p:txBody>
      </p:sp>
      <p:sp>
        <p:nvSpPr>
          <p:cNvPr id="14" name="Rectangle 10">
            <a:extLst>
              <a:ext uri="{FF2B5EF4-FFF2-40B4-BE49-F238E27FC236}">
                <a16:creationId xmlns:a16="http://schemas.microsoft.com/office/drawing/2014/main" id="{18B8B265-E68C-4B64-9238-781F0102C5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8C15DC1B-1D92-4100-A870-CAACF8554F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72736" y="6453386"/>
            <a:ext cx="1596292" cy="4046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7C6CCC6-2BE5-4E42-96A4-D1E8E81A3D8E}" type="slidenum">
              <a:rPr lang="en-US" kern="1200" baseline="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pPr>
                <a:spcAft>
                  <a:spcPts val="600"/>
                </a:spcAft>
              </a:pPr>
              <a:t>2</a:t>
            </a:fld>
            <a:endParaRPr lang="en-US" kern="1200" baseline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B98D1B9C-A4FE-4B91-8C03-4471E5333A93}"/>
              </a:ext>
            </a:extLst>
          </p:cNvPr>
          <p:cNvSpPr txBox="1"/>
          <p:nvPr/>
        </p:nvSpPr>
        <p:spPr>
          <a:xfrm>
            <a:off x="6958913" y="667265"/>
            <a:ext cx="3845010" cy="6001643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fr-FR" sz="3200" b="1" i="1" err="1"/>
              <a:t>TensorFlow</a:t>
            </a:r>
            <a:endParaRPr lang="fr-FR" sz="3200" b="1" i="1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fr-FR" sz="3200" b="1" i="1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3200" b="1" i="1" err="1"/>
              <a:t>Scikit-learn</a:t>
            </a:r>
            <a:endParaRPr lang="fr-FR" sz="3200" b="1" i="1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fr-FR" sz="3200" b="1" i="1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3200" b="1" i="1" err="1"/>
              <a:t>PyTorch</a:t>
            </a:r>
            <a:endParaRPr lang="fr-FR" sz="3200" b="1" i="1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fr-FR" sz="3200" b="1" i="1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3200" b="1" i="1" err="1"/>
              <a:t>OpenCV</a:t>
            </a:r>
            <a:endParaRPr lang="fr-FR" sz="3200" b="1" i="1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fr-FR" sz="3200" b="1" i="1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3200" b="1" i="1" err="1"/>
              <a:t>Theano</a:t>
            </a:r>
            <a:endParaRPr lang="fr-FR" sz="3200" b="1" i="1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fr-FR" sz="3200" b="1" i="1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3200" b="1" i="1"/>
              <a:t>Comparaison des logiciels</a:t>
            </a:r>
          </a:p>
        </p:txBody>
      </p:sp>
    </p:spTree>
    <p:extLst>
      <p:ext uri="{BB962C8B-B14F-4D97-AF65-F5344CB8AC3E}">
        <p14:creationId xmlns:p14="http://schemas.microsoft.com/office/powerpoint/2010/main" val="26759416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>
            <a:extLst>
              <a:ext uri="{FF2B5EF4-FFF2-40B4-BE49-F238E27FC236}">
                <a16:creationId xmlns:a16="http://schemas.microsoft.com/office/drawing/2014/main" id="{74480D08-B915-4630-BB90-0E06BBC2F94F}"/>
              </a:ext>
            </a:extLst>
          </p:cNvPr>
          <p:cNvSpPr txBox="1">
            <a:spLocks/>
          </p:cNvSpPr>
          <p:nvPr/>
        </p:nvSpPr>
        <p:spPr>
          <a:xfrm>
            <a:off x="1141413" y="280086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fr-FR" sz="4000"/>
              <a:t>theano</a:t>
            </a:r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ADC9188-9CE1-4B84-8F4B-B66297C99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20</a:t>
            </a:fld>
            <a:endParaRPr lang="de-DE"/>
          </a:p>
        </p:txBody>
      </p:sp>
      <p:pic>
        <p:nvPicPr>
          <p:cNvPr id="4" name="Image 5">
            <a:extLst>
              <a:ext uri="{FF2B5EF4-FFF2-40B4-BE49-F238E27FC236}">
                <a16:creationId xmlns:a16="http://schemas.microsoft.com/office/drawing/2014/main" id="{DD6DE182-22E5-42E5-9724-9686E51A72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8234" y="996221"/>
            <a:ext cx="2044701" cy="462889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0A171720-1BE6-47E8-B083-B74080824589}"/>
              </a:ext>
            </a:extLst>
          </p:cNvPr>
          <p:cNvSpPr txBox="1"/>
          <p:nvPr/>
        </p:nvSpPr>
        <p:spPr>
          <a:xfrm>
            <a:off x="755650" y="2278072"/>
            <a:ext cx="7368116" cy="3693319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/>
              <a:t>Avantages :</a:t>
            </a:r>
          </a:p>
          <a:p>
            <a:pPr lvl="1"/>
            <a:r>
              <a:rPr lang="fr-FR"/>
              <a:t>- Différenciation automatique</a:t>
            </a:r>
          </a:p>
          <a:p>
            <a:pPr lvl="1"/>
            <a:r>
              <a:rPr lang="fr-FR"/>
              <a:t>- Librairie bas niveau donc très modulable</a:t>
            </a:r>
          </a:p>
          <a:p>
            <a:pPr lvl="1"/>
            <a:r>
              <a:rPr lang="fr-FR"/>
              <a:t>-                                   peuvent être utilisés au dessus/avec de </a:t>
            </a:r>
            <a:r>
              <a:rPr lang="fr-FR" err="1"/>
              <a:t>Theano</a:t>
            </a:r>
          </a:p>
          <a:p>
            <a:pPr lvl="1"/>
            <a:r>
              <a:rPr lang="fr-FR"/>
              <a:t>- Optimisation de la compilation des modèles mathématiques </a:t>
            </a:r>
          </a:p>
          <a:p>
            <a:endParaRPr lang="fr-FR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/>
              <a:t>Inconvénients :</a:t>
            </a:r>
          </a:p>
          <a:p>
            <a:pPr lvl="1"/>
            <a:r>
              <a:rPr lang="fr-FR"/>
              <a:t>- Peut être déployé sur un seul GPU</a:t>
            </a:r>
          </a:p>
          <a:p>
            <a:pPr lvl="1"/>
            <a:r>
              <a:rPr lang="fr-FR"/>
              <a:t>- Les grands modèles peuvent exiger de longs temps de compilation</a:t>
            </a:r>
          </a:p>
          <a:p>
            <a:pPr lvl="1"/>
            <a:r>
              <a:rPr lang="fr-FR"/>
              <a:t>- Librairie bas niveau donc plus difficilement utilisable</a:t>
            </a:r>
          </a:p>
          <a:p>
            <a:pPr lvl="1"/>
            <a:r>
              <a:rPr lang="fr-FR"/>
              <a:t>- N'est plus maintenu à jour par MILA </a:t>
            </a:r>
          </a:p>
          <a:p>
            <a:pPr lvl="1"/>
            <a:r>
              <a:rPr lang="fr-FR"/>
              <a:t>- Successeur : </a:t>
            </a:r>
            <a:r>
              <a:rPr lang="fr-FR" err="1"/>
              <a:t>TensorFlow</a:t>
            </a:r>
            <a:r>
              <a:rPr lang="fr-FR"/>
              <a:t> (Yan </a:t>
            </a:r>
            <a:r>
              <a:rPr lang="fr-FR" err="1"/>
              <a:t>Goodfellow</a:t>
            </a:r>
            <a:r>
              <a:rPr lang="fr-FR"/>
              <a:t>)</a:t>
            </a:r>
          </a:p>
          <a:p>
            <a:pPr lvl="1"/>
            <a:endParaRPr lang="fr-FR"/>
          </a:p>
        </p:txBody>
      </p:sp>
      <p:pic>
        <p:nvPicPr>
          <p:cNvPr id="16" name="Image 13">
            <a:extLst>
              <a:ext uri="{FF2B5EF4-FFF2-40B4-BE49-F238E27FC236}">
                <a16:creationId xmlns:a16="http://schemas.microsoft.com/office/drawing/2014/main" id="{AB78FDC9-28F3-4284-8A7C-61C7AE3FEC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0194" r="63706" b="971"/>
          <a:stretch/>
        </p:blipFill>
        <p:spPr>
          <a:xfrm>
            <a:off x="2231309" y="3098068"/>
            <a:ext cx="720438" cy="294480"/>
          </a:xfrm>
          <a:prstGeom prst="rect">
            <a:avLst/>
          </a:prstGeom>
        </p:spPr>
      </p:pic>
      <p:pic>
        <p:nvPicPr>
          <p:cNvPr id="18" name="Image 15">
            <a:extLst>
              <a:ext uri="{FF2B5EF4-FFF2-40B4-BE49-F238E27FC236}">
                <a16:creationId xmlns:a16="http://schemas.microsoft.com/office/drawing/2014/main" id="{68F0E483-4D46-4D61-9299-CDF76537B5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7220" t="25243" r="-386" b="16505"/>
          <a:stretch/>
        </p:blipFill>
        <p:spPr>
          <a:xfrm>
            <a:off x="2950743" y="3093244"/>
            <a:ext cx="370914" cy="325302"/>
          </a:xfrm>
          <a:prstGeom prst="rect">
            <a:avLst/>
          </a:prstGeom>
        </p:spPr>
      </p:pic>
      <p:pic>
        <p:nvPicPr>
          <p:cNvPr id="19" name="Image 17">
            <a:extLst>
              <a:ext uri="{FF2B5EF4-FFF2-40B4-BE49-F238E27FC236}">
                <a16:creationId xmlns:a16="http://schemas.microsoft.com/office/drawing/2014/main" id="{DC6DC1F0-0EAC-421F-BC09-EF0969A953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459" t="2913" r="12741" b="74649"/>
          <a:stretch/>
        </p:blipFill>
        <p:spPr>
          <a:xfrm>
            <a:off x="1469722" y="3123548"/>
            <a:ext cx="762591" cy="243523"/>
          </a:xfrm>
          <a:prstGeom prst="rect">
            <a:avLst/>
          </a:prstGeom>
        </p:spPr>
      </p:pic>
      <p:pic>
        <p:nvPicPr>
          <p:cNvPr id="2" name="Image 2" descr="Une image contenant texte&#10;&#10;Description générée avec un niveau de confiance élevé">
            <a:extLst>
              <a:ext uri="{FF2B5EF4-FFF2-40B4-BE49-F238E27FC236}">
                <a16:creationId xmlns:a16="http://schemas.microsoft.com/office/drawing/2014/main" id="{0A3F02E8-A26B-418D-9714-3DD8A89E2BD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902" t="5454" r="-272" b="303"/>
          <a:stretch/>
        </p:blipFill>
        <p:spPr>
          <a:xfrm>
            <a:off x="8238067" y="2475260"/>
            <a:ext cx="3589706" cy="3283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9005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>
            <a:extLst>
              <a:ext uri="{FF2B5EF4-FFF2-40B4-BE49-F238E27FC236}">
                <a16:creationId xmlns:a16="http://schemas.microsoft.com/office/drawing/2014/main" id="{74480D08-B915-4630-BB90-0E06BBC2F94F}"/>
              </a:ext>
            </a:extLst>
          </p:cNvPr>
          <p:cNvSpPr txBox="1">
            <a:spLocks/>
          </p:cNvSpPr>
          <p:nvPr/>
        </p:nvSpPr>
        <p:spPr>
          <a:xfrm>
            <a:off x="1141413" y="280086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fr-FR" sz="4000"/>
              <a:t>theano</a:t>
            </a:r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ADC9188-9CE1-4B84-8F4B-B66297C99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21</a:t>
            </a:fld>
            <a:endParaRPr lang="de-DE"/>
          </a:p>
        </p:txBody>
      </p:sp>
      <p:pic>
        <p:nvPicPr>
          <p:cNvPr id="4" name="Image 5">
            <a:extLst>
              <a:ext uri="{FF2B5EF4-FFF2-40B4-BE49-F238E27FC236}">
                <a16:creationId xmlns:a16="http://schemas.microsoft.com/office/drawing/2014/main" id="{DD6DE182-22E5-42E5-9724-9686E51A72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8234" y="996221"/>
            <a:ext cx="2044701" cy="462889"/>
          </a:xfrm>
          <a:prstGeom prst="rect">
            <a:avLst/>
          </a:prstGeom>
        </p:spPr>
      </p:pic>
      <p:pic>
        <p:nvPicPr>
          <p:cNvPr id="2" name="Image 2" descr="Une image contenant capture d’écran&#10;&#10;Description générée avec un niveau de confiance très élevé">
            <a:extLst>
              <a:ext uri="{FF2B5EF4-FFF2-40B4-BE49-F238E27FC236}">
                <a16:creationId xmlns:a16="http://schemas.microsoft.com/office/drawing/2014/main" id="{A3315BB5-5203-4B7C-A747-EB43B8C4C2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184" y="1801346"/>
            <a:ext cx="5175399" cy="4695708"/>
          </a:xfrm>
          <a:prstGeom prst="rect">
            <a:avLst/>
          </a:prstGeom>
        </p:spPr>
      </p:pic>
      <p:pic>
        <p:nvPicPr>
          <p:cNvPr id="6" name="Image 7" descr="Une image contenant capture d’écran&#10;&#10;Description générée avec un niveau de confiance très élevé">
            <a:extLst>
              <a:ext uri="{FF2B5EF4-FFF2-40B4-BE49-F238E27FC236}">
                <a16:creationId xmlns:a16="http://schemas.microsoft.com/office/drawing/2014/main" id="{35BD1EFC-43F9-40FE-B2A0-119BC6DFE6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7083" y="2616488"/>
            <a:ext cx="5108370" cy="3387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0274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0BC3074-1C28-4830-BD85-D4252D54AF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311" y="184484"/>
            <a:ext cx="9601200" cy="1485900"/>
          </a:xfrm>
        </p:spPr>
        <p:txBody>
          <a:bodyPr/>
          <a:lstStyle/>
          <a:p>
            <a:r>
              <a:rPr lang="fr-FR"/>
              <a:t>Comparaison des logiciels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F4781762-8DDF-4312-B484-549C6DC9D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22</a:t>
            </a:fld>
            <a:endParaRPr lang="de-DE"/>
          </a:p>
        </p:txBody>
      </p:sp>
      <p:graphicFrame>
        <p:nvGraphicFramePr>
          <p:cNvPr id="6" name="Tableau 6">
            <a:extLst>
              <a:ext uri="{FF2B5EF4-FFF2-40B4-BE49-F238E27FC236}">
                <a16:creationId xmlns:a16="http://schemas.microsoft.com/office/drawing/2014/main" id="{5D1E02FC-1416-477F-9FD8-E3FB9C7818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988049"/>
              </p:ext>
            </p:extLst>
          </p:nvPr>
        </p:nvGraphicFramePr>
        <p:xfrm>
          <a:off x="1137038" y="968293"/>
          <a:ext cx="11040554" cy="55122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2710">
                  <a:extLst>
                    <a:ext uri="{9D8B030D-6E8A-4147-A177-3AD203B41FA5}">
                      <a16:colId xmlns:a16="http://schemas.microsoft.com/office/drawing/2014/main" val="2982296837"/>
                    </a:ext>
                  </a:extLst>
                </a:gridCol>
                <a:gridCol w="1116804">
                  <a:extLst>
                    <a:ext uri="{9D8B030D-6E8A-4147-A177-3AD203B41FA5}">
                      <a16:colId xmlns:a16="http://schemas.microsoft.com/office/drawing/2014/main" val="1012146699"/>
                    </a:ext>
                  </a:extLst>
                </a:gridCol>
                <a:gridCol w="1116804">
                  <a:extLst>
                    <a:ext uri="{9D8B030D-6E8A-4147-A177-3AD203B41FA5}">
                      <a16:colId xmlns:a16="http://schemas.microsoft.com/office/drawing/2014/main" val="2669247293"/>
                    </a:ext>
                  </a:extLst>
                </a:gridCol>
                <a:gridCol w="1276350">
                  <a:extLst>
                    <a:ext uri="{9D8B030D-6E8A-4147-A177-3AD203B41FA5}">
                      <a16:colId xmlns:a16="http://schemas.microsoft.com/office/drawing/2014/main" val="762724669"/>
                    </a:ext>
                  </a:extLst>
                </a:gridCol>
                <a:gridCol w="1356119">
                  <a:extLst>
                    <a:ext uri="{9D8B030D-6E8A-4147-A177-3AD203B41FA5}">
                      <a16:colId xmlns:a16="http://schemas.microsoft.com/office/drawing/2014/main" val="1472423247"/>
                    </a:ext>
                  </a:extLst>
                </a:gridCol>
                <a:gridCol w="1462483">
                  <a:extLst>
                    <a:ext uri="{9D8B030D-6E8A-4147-A177-3AD203B41FA5}">
                      <a16:colId xmlns:a16="http://schemas.microsoft.com/office/drawing/2014/main" val="3310375865"/>
                    </a:ext>
                  </a:extLst>
                </a:gridCol>
                <a:gridCol w="1308756">
                  <a:extLst>
                    <a:ext uri="{9D8B030D-6E8A-4147-A177-3AD203B41FA5}">
                      <a16:colId xmlns:a16="http://schemas.microsoft.com/office/drawing/2014/main" val="1080433656"/>
                    </a:ext>
                  </a:extLst>
                </a:gridCol>
                <a:gridCol w="1012784">
                  <a:extLst>
                    <a:ext uri="{9D8B030D-6E8A-4147-A177-3AD203B41FA5}">
                      <a16:colId xmlns:a16="http://schemas.microsoft.com/office/drawing/2014/main" val="4095801256"/>
                    </a:ext>
                  </a:extLst>
                </a:gridCol>
                <a:gridCol w="1007744">
                  <a:extLst>
                    <a:ext uri="{9D8B030D-6E8A-4147-A177-3AD203B41FA5}">
                      <a16:colId xmlns:a16="http://schemas.microsoft.com/office/drawing/2014/main" val="4278160306"/>
                    </a:ext>
                  </a:extLst>
                </a:gridCol>
              </a:tblGrid>
              <a:tr h="978842">
                <a:tc>
                  <a:txBody>
                    <a:bodyPr/>
                    <a:lstStyle/>
                    <a:p>
                      <a:r>
                        <a:rPr lang="fr-FR" sz="1400"/>
                        <a:t>Software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/>
                        <a:t>Platform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/>
                        <a:t>Written 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fr-FR" sz="1400"/>
                        <a:t>Interface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/>
                        <a:t>Automatic </a:t>
                      </a:r>
                      <a:endParaRPr lang="fr-FR"/>
                    </a:p>
                    <a:p>
                      <a:pPr lvl="0">
                        <a:buNone/>
                      </a:pPr>
                      <a:r>
                        <a:rPr lang="fr-FR" sz="1400"/>
                        <a:t>differentiation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/>
                        <a:t>Has pretrained models</a:t>
                      </a:r>
                      <a:endParaRPr lang="fr-FR" sz="1400" err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/>
                        <a:t>Recurrent nets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/>
                        <a:t>RBM/</a:t>
                      </a:r>
                      <a:endParaRPr lang="fr-FR"/>
                    </a:p>
                    <a:p>
                      <a:pPr lvl="0">
                        <a:buNone/>
                      </a:pPr>
                      <a:r>
                        <a:rPr lang="fr-FR" sz="1400"/>
                        <a:t>DBNs</a:t>
                      </a:r>
                      <a:endParaRPr lang="fr-FR" sz="1400" err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/>
                        <a:t>Parallel execution</a:t>
                      </a:r>
                      <a:endParaRPr lang="fr-FR" sz="1400" err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0235335"/>
                  </a:ext>
                </a:extLst>
              </a:tr>
              <a:tr h="1186405">
                <a:tc>
                  <a:txBody>
                    <a:bodyPr/>
                    <a:lstStyle/>
                    <a:p>
                      <a:r>
                        <a:rPr lang="fr-FR" sz="1400"/>
                        <a:t>TensorFlow</a:t>
                      </a:r>
                      <a:endParaRPr lang="fr-FR" sz="1400" err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fr-FR" sz="1400" b="0" i="0" u="none" strike="noStrike" noProof="0">
                          <a:solidFill>
                            <a:srgbClr val="000000"/>
                          </a:solidFill>
                          <a:latin typeface="Franklin Gothic Book"/>
                        </a:rPr>
                        <a:t>Linux, MacOS, Window, Android</a:t>
                      </a:r>
                      <a:endParaRPr lang="fr-FR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/>
                        <a:t>C++, Python, CUDA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fr-FR" sz="1400"/>
                        <a:t>Python, C/C++, Java, JavaScript, R, GO, Julia, Swift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8231343"/>
                  </a:ext>
                </a:extLst>
              </a:tr>
              <a:tr h="652561">
                <a:tc>
                  <a:txBody>
                    <a:bodyPr/>
                    <a:lstStyle/>
                    <a:p>
                      <a:r>
                        <a:rPr lang="fr-FR" sz="1400"/>
                        <a:t>Scikit-learn</a:t>
                      </a:r>
                      <a:endParaRPr lang="fr-FR" sz="1400" err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/>
                        <a:t>Linux, MacOS, Windows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/>
                        <a:t>Python, C, C++, Cython</a:t>
                      </a:r>
                      <a:endParaRPr lang="fr-FR" sz="1400" err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fr-FR" sz="1400"/>
                        <a:t>Python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/>
                        <a:t>No but..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0442196"/>
                  </a:ext>
                </a:extLst>
              </a:tr>
              <a:tr h="978842">
                <a:tc>
                  <a:txBody>
                    <a:bodyPr/>
                    <a:lstStyle/>
                    <a:p>
                      <a:r>
                        <a:rPr lang="fr-FR" sz="1400"/>
                        <a:t>PyTorch</a:t>
                      </a:r>
                      <a:endParaRPr lang="fr-FR" sz="1400" err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/>
                        <a:t>Linux, MacOS, Windows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/>
                        <a:t>Python, C, CUDA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fr-FR" sz="1400"/>
                        <a:t>Python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92879"/>
                  </a:ext>
                </a:extLst>
              </a:tr>
              <a:tr h="652561">
                <a:tc>
                  <a:txBody>
                    <a:bodyPr/>
                    <a:lstStyle/>
                    <a:p>
                      <a:r>
                        <a:rPr lang="fr-FR" sz="1400"/>
                        <a:t>OpenCV</a:t>
                      </a:r>
                      <a:endParaRPr lang="fr-FR" sz="1400" err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/>
                        <a:t>Linux, MacOS, Windows, Android, iOS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/>
                        <a:t>C++, JAVA, Python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fr-FR" sz="1400"/>
                        <a:t>C++, JAVA, Python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/>
                        <a:t>Yes but..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7542322"/>
                  </a:ext>
                </a:extLst>
              </a:tr>
              <a:tr h="691715">
                <a:tc>
                  <a:txBody>
                    <a:bodyPr/>
                    <a:lstStyle/>
                    <a:p>
                      <a:r>
                        <a:rPr lang="fr-FR" sz="1400"/>
                        <a:t>Theano</a:t>
                      </a:r>
                      <a:endParaRPr lang="fr-FR" sz="1400" err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/>
                        <a:t>Multiplateform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/>
                        <a:t>Python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fr-FR" sz="1400"/>
                        <a:t>Python (</a:t>
                      </a:r>
                      <a:r>
                        <a:rPr lang="fr-FR" sz="1400" err="1"/>
                        <a:t>Keras</a:t>
                      </a:r>
                      <a:r>
                        <a:rPr lang="fr-FR" sz="140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40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89980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480360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0BC3074-1C28-4830-BD85-D4252D54AF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311" y="184484"/>
            <a:ext cx="9601200" cy="1485900"/>
          </a:xfrm>
        </p:spPr>
        <p:txBody>
          <a:bodyPr/>
          <a:lstStyle/>
          <a:p>
            <a:r>
              <a:rPr lang="fr-FR"/>
              <a:t>Comparaison des logiciels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F4781762-8DDF-4312-B484-549C6DC9D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23</a:t>
            </a:fld>
            <a:endParaRPr lang="de-DE"/>
          </a:p>
        </p:txBody>
      </p:sp>
      <p:pic>
        <p:nvPicPr>
          <p:cNvPr id="4" name="Image 4" descr="Une image contenant texte, carte&#10;&#10;Description générée avec un niveau de confiance très élevé">
            <a:extLst>
              <a:ext uri="{FF2B5EF4-FFF2-40B4-BE49-F238E27FC236}">
                <a16:creationId xmlns:a16="http://schemas.microsoft.com/office/drawing/2014/main" id="{53CE3C41-929A-4AE6-9779-7DE8712A5F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4734" y="1152786"/>
            <a:ext cx="10066866" cy="5198012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6DB5B940-0200-43EE-AA11-D60D82D3E942}"/>
              </a:ext>
            </a:extLst>
          </p:cNvPr>
          <p:cNvSpPr txBox="1"/>
          <p:nvPr/>
        </p:nvSpPr>
        <p:spPr>
          <a:xfrm>
            <a:off x="4952010" y="1102425"/>
            <a:ext cx="6671953" cy="338554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" sz="1600"/>
              <a:t>(</a:t>
            </a:r>
            <a:r>
              <a:rPr lang="fr" sz="1600" err="1"/>
              <a:t>arXiv</a:t>
            </a:r>
            <a:r>
              <a:rPr lang="fr" sz="1600"/>
              <a:t> : archive de prépublications électroniques d'articles)</a:t>
            </a:r>
            <a:endParaRPr lang="fr-FR" sz="1600" err="1"/>
          </a:p>
        </p:txBody>
      </p:sp>
    </p:spTree>
    <p:extLst>
      <p:ext uri="{BB962C8B-B14F-4D97-AF65-F5344CB8AC3E}">
        <p14:creationId xmlns:p14="http://schemas.microsoft.com/office/powerpoint/2010/main" val="26903639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EC8A80A-81B9-4A2A-AAE8-84B6C2635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Comparaison des logiciels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3E3E167B-2F3B-453E-8EC5-D4D8FBAD1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24</a:t>
            </a:fld>
            <a:endParaRPr lang="de-DE"/>
          </a:p>
        </p:txBody>
      </p:sp>
      <p:pic>
        <p:nvPicPr>
          <p:cNvPr id="4" name="Image 4" descr="Une image contenant ciel&#10;&#10;Description générée avec un niveau de confiance très élevé">
            <a:extLst>
              <a:ext uri="{FF2B5EF4-FFF2-40B4-BE49-F238E27FC236}">
                <a16:creationId xmlns:a16="http://schemas.microsoft.com/office/drawing/2014/main" id="{135F7056-FF44-44E1-B9D6-60CD71A26A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6535" y="1940011"/>
            <a:ext cx="6728254" cy="3379573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B5B0F40C-ABAB-4F04-90FC-B3DE9138BBB8}"/>
              </a:ext>
            </a:extLst>
          </p:cNvPr>
          <p:cNvSpPr txBox="1"/>
          <p:nvPr/>
        </p:nvSpPr>
        <p:spPr>
          <a:xfrm>
            <a:off x="3066536" y="3334264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fr-FR"/>
              <a:t>Entrées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224FA2E-810E-40D2-89B5-6A4139AFD2EF}"/>
              </a:ext>
            </a:extLst>
          </p:cNvPr>
          <p:cNvSpPr txBox="1"/>
          <p:nvPr/>
        </p:nvSpPr>
        <p:spPr>
          <a:xfrm>
            <a:off x="9047978" y="3374166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fr-FR"/>
              <a:t>Sortie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2383D896-140B-47A1-9645-5E6FD5054296}"/>
              </a:ext>
            </a:extLst>
          </p:cNvPr>
          <p:cNvSpPr txBox="1"/>
          <p:nvPr/>
        </p:nvSpPr>
        <p:spPr>
          <a:xfrm>
            <a:off x="5422042" y="1581149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/>
              <a:t>Couche cachée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CFE97293-39AA-42B6-A13F-AD1B2740077C}"/>
              </a:ext>
            </a:extLst>
          </p:cNvPr>
          <p:cNvSpPr txBox="1"/>
          <p:nvPr/>
        </p:nvSpPr>
        <p:spPr>
          <a:xfrm>
            <a:off x="4627863" y="5029456"/>
            <a:ext cx="3917091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/>
              <a:t>Fonction d'activation: sigmoïde</a:t>
            </a:r>
            <a:endParaRPr lang="fr-FR" sz="200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232A99C5-8F0F-4FA3-A947-71ACD380E592}"/>
              </a:ext>
            </a:extLst>
          </p:cNvPr>
          <p:cNvSpPr txBox="1"/>
          <p:nvPr/>
        </p:nvSpPr>
        <p:spPr>
          <a:xfrm>
            <a:off x="8158549" y="3885169"/>
            <a:ext cx="2743200" cy="646331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/>
              <a:t>Fonction d'activation: sigmoïde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DD8E4541-2BF5-40A8-9902-81D4B25A0C4F}"/>
              </a:ext>
            </a:extLst>
          </p:cNvPr>
          <p:cNvSpPr txBox="1"/>
          <p:nvPr/>
        </p:nvSpPr>
        <p:spPr>
          <a:xfrm>
            <a:off x="1196289" y="5665314"/>
            <a:ext cx="2743200" cy="92333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/>
              <a:t>Méthode d'erreur: méthode d'erreur quadratique (MSE error)</a:t>
            </a:r>
          </a:p>
        </p:txBody>
      </p:sp>
    </p:spTree>
    <p:extLst>
      <p:ext uri="{BB962C8B-B14F-4D97-AF65-F5344CB8AC3E}">
        <p14:creationId xmlns:p14="http://schemas.microsoft.com/office/powerpoint/2010/main" val="11207831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64B1FA8-5DFF-454E-8796-78A5A2325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Comparaison des logiciels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A8CBFE95-65FD-4BF7-970B-C251587E02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25</a:t>
            </a:fld>
            <a:endParaRPr lang="de-DE"/>
          </a:p>
        </p:txBody>
      </p:sp>
      <p:pic>
        <p:nvPicPr>
          <p:cNvPr id="4" name="Image 4" descr="Une image contenant carte, texte&#10;&#10;Description générée avec un niveau de confiance élevé">
            <a:extLst>
              <a:ext uri="{FF2B5EF4-FFF2-40B4-BE49-F238E27FC236}">
                <a16:creationId xmlns:a16="http://schemas.microsoft.com/office/drawing/2014/main" id="{1D5925AC-715F-4663-8230-158B06BB70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1949" y="806264"/>
            <a:ext cx="2995003" cy="2103819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BAC730FA-E213-412C-9B1A-2A43E7B2D9F8}"/>
              </a:ext>
            </a:extLst>
          </p:cNvPr>
          <p:cNvSpPr txBox="1"/>
          <p:nvPr/>
        </p:nvSpPr>
        <p:spPr>
          <a:xfrm>
            <a:off x="10209999" y="6151719"/>
            <a:ext cx="106045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fr-FR" err="1"/>
              <a:t>Theano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B64C2DDA-3959-4894-9868-2E5B086ED496}"/>
              </a:ext>
            </a:extLst>
          </p:cNvPr>
          <p:cNvSpPr txBox="1"/>
          <p:nvPr/>
        </p:nvSpPr>
        <p:spPr>
          <a:xfrm>
            <a:off x="1410959" y="6153150"/>
            <a:ext cx="1356784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fr-FR" err="1"/>
              <a:t>TensorFlow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A400F3E2-22F3-47A1-8473-123664B8801F}"/>
              </a:ext>
            </a:extLst>
          </p:cNvPr>
          <p:cNvSpPr txBox="1"/>
          <p:nvPr/>
        </p:nvSpPr>
        <p:spPr>
          <a:xfrm>
            <a:off x="6238532" y="6147859"/>
            <a:ext cx="10287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fr-FR" err="1"/>
              <a:t>PyTorch</a:t>
            </a:r>
          </a:p>
        </p:txBody>
      </p:sp>
      <p:pic>
        <p:nvPicPr>
          <p:cNvPr id="5" name="Image 6" descr="Une image contenant texte, plaque&#10;&#10;Description générée avec un niveau de confiance très élevé">
            <a:extLst>
              <a:ext uri="{FF2B5EF4-FFF2-40B4-BE49-F238E27FC236}">
                <a16:creationId xmlns:a16="http://schemas.microsoft.com/office/drawing/2014/main" id="{85B504F8-21B8-424A-AFFA-74A2EF00C7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218" b="-431"/>
          <a:stretch/>
        </p:blipFill>
        <p:spPr>
          <a:xfrm>
            <a:off x="4600832" y="3387537"/>
            <a:ext cx="4087196" cy="2472214"/>
          </a:xfrm>
          <a:prstGeom prst="rect">
            <a:avLst/>
          </a:prstGeom>
        </p:spPr>
      </p:pic>
      <p:pic>
        <p:nvPicPr>
          <p:cNvPr id="7" name="Image 5" descr="Une image contenant capture d’écran&#10;&#10;Description générée avec un niveau de confiance très élevé">
            <a:extLst>
              <a:ext uri="{FF2B5EF4-FFF2-40B4-BE49-F238E27FC236}">
                <a16:creationId xmlns:a16="http://schemas.microsoft.com/office/drawing/2014/main" id="{1DEAB060-2719-4707-9BBD-AE1318996E6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131" t="19447" r="51465" b="43494"/>
          <a:stretch/>
        </p:blipFill>
        <p:spPr>
          <a:xfrm>
            <a:off x="1026548" y="3281912"/>
            <a:ext cx="2668241" cy="2787628"/>
          </a:xfrm>
          <a:prstGeom prst="rect">
            <a:avLst/>
          </a:prstGeom>
        </p:spPr>
      </p:pic>
      <p:pic>
        <p:nvPicPr>
          <p:cNvPr id="9" name="Image 5" descr="Une image contenant capture d’écran&#10;&#10;Description générée avec un niveau de confiance très élevé">
            <a:extLst>
              <a:ext uri="{FF2B5EF4-FFF2-40B4-BE49-F238E27FC236}">
                <a16:creationId xmlns:a16="http://schemas.microsoft.com/office/drawing/2014/main" id="{C143A7E0-C3FC-4EFE-8171-356D9BFABED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6667" t="18697" r="2588" b="35976"/>
          <a:stretch/>
        </p:blipFill>
        <p:spPr>
          <a:xfrm>
            <a:off x="1168651" y="1482841"/>
            <a:ext cx="2373241" cy="1695314"/>
          </a:xfrm>
          <a:prstGeom prst="rect">
            <a:avLst/>
          </a:prstGeom>
        </p:spPr>
      </p:pic>
      <p:pic>
        <p:nvPicPr>
          <p:cNvPr id="10" name="Image 11" descr="Une image contenant texte&#10;&#10;Description générée avec un niveau de confiance très élevé">
            <a:extLst>
              <a:ext uri="{FF2B5EF4-FFF2-40B4-BE49-F238E27FC236}">
                <a16:creationId xmlns:a16="http://schemas.microsoft.com/office/drawing/2014/main" id="{4B73967F-7D24-45CE-BAF5-808B050752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54231" y="3062287"/>
            <a:ext cx="1983798" cy="2791815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53B14D2A-7C76-4908-B010-6A21CD9313DC}"/>
              </a:ext>
            </a:extLst>
          </p:cNvPr>
          <p:cNvSpPr txBox="1"/>
          <p:nvPr/>
        </p:nvSpPr>
        <p:spPr>
          <a:xfrm>
            <a:off x="5804481" y="2492188"/>
            <a:ext cx="1395231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fr-FR"/>
              <a:t>Scikit-learn</a:t>
            </a:r>
          </a:p>
        </p:txBody>
      </p:sp>
      <p:pic>
        <p:nvPicPr>
          <p:cNvPr id="13" name="Image 15">
            <a:extLst>
              <a:ext uri="{FF2B5EF4-FFF2-40B4-BE49-F238E27FC236}">
                <a16:creationId xmlns:a16="http://schemas.microsoft.com/office/drawing/2014/main" id="{00C6158A-AC04-4625-858B-C4F67152A0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43109" y="1559946"/>
            <a:ext cx="5019554" cy="940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7121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64B1FA8-5DFF-454E-8796-78A5A2325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Demonstrations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A8CBFE95-65FD-4BF7-970B-C251587E02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26</a:t>
            </a:fld>
            <a:endParaRPr lang="de-DE"/>
          </a:p>
        </p:txBody>
      </p:sp>
      <p:pic>
        <p:nvPicPr>
          <p:cNvPr id="12" name="Image 2">
            <a:extLst>
              <a:ext uri="{FF2B5EF4-FFF2-40B4-BE49-F238E27FC236}">
                <a16:creationId xmlns:a16="http://schemas.microsoft.com/office/drawing/2014/main" id="{F2F00DBA-000D-434B-88A0-CA51AD3F61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5010" y="2608961"/>
            <a:ext cx="3088993" cy="2572593"/>
          </a:xfrm>
          <a:prstGeom prst="rect">
            <a:avLst/>
          </a:prstGeom>
        </p:spPr>
      </p:pic>
      <p:pic>
        <p:nvPicPr>
          <p:cNvPr id="18" name="Image 18" descr="Une image contenant graphiques vectoriels&#10;&#10;Description générée avec un niveau de confiance très élevé">
            <a:extLst>
              <a:ext uri="{FF2B5EF4-FFF2-40B4-BE49-F238E27FC236}">
                <a16:creationId xmlns:a16="http://schemas.microsoft.com/office/drawing/2014/main" id="{BC13CB19-63DF-45DE-8413-E96475C78D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1614" y="2684912"/>
            <a:ext cx="2116238" cy="2607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02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9D9D6BF1-DFF2-4526-9D13-BF339D8C41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A54D4DB6-FB18-4CAE-8905-E0053C9256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7" name="Freeform 6">
              <a:extLst>
                <a:ext uri="{FF2B5EF4-FFF2-40B4-BE49-F238E27FC236}">
                  <a16:creationId xmlns:a16="http://schemas.microsoft.com/office/drawing/2014/main" id="{1DBD6488-9429-4FFA-8AE8-C4022C39B0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2D170B9C-85A5-4673-981C-DDDBAC51F7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Image 10">
            <a:extLst>
              <a:ext uri="{FF2B5EF4-FFF2-40B4-BE49-F238E27FC236}">
                <a16:creationId xmlns:a16="http://schemas.microsoft.com/office/drawing/2014/main" id="{39C56D47-E37E-4C2B-8971-B70A644320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7240"/>
          <a:stretch/>
        </p:blipFill>
        <p:spPr>
          <a:xfrm>
            <a:off x="1496161" y="1906620"/>
            <a:ext cx="2423243" cy="3346315"/>
          </a:xfrm>
          <a:prstGeom prst="rect">
            <a:avLst/>
          </a:prstGeom>
        </p:spPr>
      </p:pic>
      <p:sp>
        <p:nvSpPr>
          <p:cNvPr id="21" name="Freeform 6">
            <a:extLst>
              <a:ext uri="{FF2B5EF4-FFF2-40B4-BE49-F238E27FC236}">
                <a16:creationId xmlns:a16="http://schemas.microsoft.com/office/drawing/2014/main" id="{1C82216A-4221-434A-B11C-7E13B4A1FC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5412340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B401E0C-B354-43E0-8BBD-EA7240D248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144" y="1804619"/>
            <a:ext cx="4153860" cy="235197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cap="all"/>
              <a:t>Merci de </a:t>
            </a:r>
            <a:br>
              <a:rPr lang="en-US" sz="4800" cap="all"/>
            </a:br>
            <a:r>
              <a:rPr lang="en-US" sz="4800" cap="all" err="1"/>
              <a:t>votre</a:t>
            </a:r>
            <a:r>
              <a:rPr lang="en-US" sz="4800" cap="all"/>
              <a:t> </a:t>
            </a:r>
            <a:br>
              <a:rPr lang="en-US" sz="4800" cap="all"/>
            </a:br>
            <a:r>
              <a:rPr lang="en-US" sz="4800" cap="all"/>
              <a:t>attention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30E47702-530A-4599-8C74-465CFF458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7C6CCC6-2BE5-4E42-96A4-D1E8E81A3D8E}" type="slidenum">
              <a:rPr lang="en-US" smtClean="0"/>
              <a:pPr>
                <a:spcAft>
                  <a:spcPts val="600"/>
                </a:spcAft>
              </a:pPr>
              <a:t>27</a:t>
            </a:fld>
            <a:endParaRPr lang="en-US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2B5CD49A-6A59-43BB-950F-2E090337AA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43148" y="112976"/>
            <a:ext cx="826724" cy="394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0185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>
            <a:extLst>
              <a:ext uri="{FF2B5EF4-FFF2-40B4-BE49-F238E27FC236}">
                <a16:creationId xmlns:a16="http://schemas.microsoft.com/office/drawing/2014/main" id="{74480D08-B915-4630-BB90-0E06BBC2F94F}"/>
              </a:ext>
            </a:extLst>
          </p:cNvPr>
          <p:cNvSpPr txBox="1">
            <a:spLocks/>
          </p:cNvSpPr>
          <p:nvPr/>
        </p:nvSpPr>
        <p:spPr>
          <a:xfrm>
            <a:off x="1141413" y="280086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fr-FR" sz="4000"/>
              <a:t>Tensorflow</a:t>
            </a:r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ADC9188-9CE1-4B84-8F4B-B66297C99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3</a:t>
            </a:fld>
            <a:endParaRPr lang="de-DE"/>
          </a:p>
        </p:txBody>
      </p:sp>
      <p:pic>
        <p:nvPicPr>
          <p:cNvPr id="2" name="Image 2">
            <a:extLst>
              <a:ext uri="{FF2B5EF4-FFF2-40B4-BE49-F238E27FC236}">
                <a16:creationId xmlns:a16="http://schemas.microsoft.com/office/drawing/2014/main" id="{CC88B293-9037-4F4C-999F-5C20507F5C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4555" y="284378"/>
            <a:ext cx="2095500" cy="1743075"/>
          </a:xfrm>
          <a:prstGeom prst="rect">
            <a:avLst/>
          </a:prstGeom>
        </p:spPr>
      </p:pic>
      <p:pic>
        <p:nvPicPr>
          <p:cNvPr id="4" name="Image 5" descr="Une image contenant capture d’écran&#10;&#10;Description générée avec un niveau de confiance élevé">
            <a:extLst>
              <a:ext uri="{FF2B5EF4-FFF2-40B4-BE49-F238E27FC236}">
                <a16:creationId xmlns:a16="http://schemas.microsoft.com/office/drawing/2014/main" id="{7E298DBD-2289-449E-97CE-DC13E6A515C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174" t="27457" r="10435" b="23988"/>
          <a:stretch/>
        </p:blipFill>
        <p:spPr>
          <a:xfrm>
            <a:off x="3034383" y="3148915"/>
            <a:ext cx="6698981" cy="2965418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22A66695-4D95-4F9D-9089-E89D310ED43F}"/>
              </a:ext>
            </a:extLst>
          </p:cNvPr>
          <p:cNvSpPr txBox="1"/>
          <p:nvPr/>
        </p:nvSpPr>
        <p:spPr>
          <a:xfrm>
            <a:off x="1399309" y="2355273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b="1"/>
              <a:t>Présentation :</a:t>
            </a:r>
          </a:p>
        </p:txBody>
      </p:sp>
    </p:spTree>
    <p:extLst>
      <p:ext uri="{BB962C8B-B14F-4D97-AF65-F5344CB8AC3E}">
        <p14:creationId xmlns:p14="http://schemas.microsoft.com/office/powerpoint/2010/main" val="11841873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>
            <a:extLst>
              <a:ext uri="{FF2B5EF4-FFF2-40B4-BE49-F238E27FC236}">
                <a16:creationId xmlns:a16="http://schemas.microsoft.com/office/drawing/2014/main" id="{74480D08-B915-4630-BB90-0E06BBC2F94F}"/>
              </a:ext>
            </a:extLst>
          </p:cNvPr>
          <p:cNvSpPr txBox="1">
            <a:spLocks/>
          </p:cNvSpPr>
          <p:nvPr/>
        </p:nvSpPr>
        <p:spPr>
          <a:xfrm>
            <a:off x="1141413" y="280086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fr-FR" sz="4000"/>
              <a:t>Tensorflow</a:t>
            </a:r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ADC9188-9CE1-4B84-8F4B-B66297C99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4</a:t>
            </a:fld>
            <a:endParaRPr lang="de-DE"/>
          </a:p>
        </p:txBody>
      </p:sp>
      <p:pic>
        <p:nvPicPr>
          <p:cNvPr id="2" name="Image 2">
            <a:extLst>
              <a:ext uri="{FF2B5EF4-FFF2-40B4-BE49-F238E27FC236}">
                <a16:creationId xmlns:a16="http://schemas.microsoft.com/office/drawing/2014/main" id="{CC88B293-9037-4F4C-999F-5C20507F5C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4555" y="284378"/>
            <a:ext cx="2095500" cy="1743075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AA219121-A3F2-4777-97FD-9A2A86EC0471}"/>
              </a:ext>
            </a:extLst>
          </p:cNvPr>
          <p:cNvSpPr txBox="1"/>
          <p:nvPr/>
        </p:nvSpPr>
        <p:spPr>
          <a:xfrm>
            <a:off x="2403509" y="2131629"/>
            <a:ext cx="1904899" cy="40011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2000" b="1"/>
              <a:t>Avantages :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F732C0A4-4C90-4BDB-9B8C-C8B465246005}"/>
              </a:ext>
            </a:extLst>
          </p:cNvPr>
          <p:cNvSpPr txBox="1"/>
          <p:nvPr/>
        </p:nvSpPr>
        <p:spPr>
          <a:xfrm>
            <a:off x="1571881" y="2580978"/>
            <a:ext cx="3825459" cy="1233459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Apprentissage par renforcement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Algorithme de graphe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Parallélisation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Visualisation avec </a:t>
            </a:r>
            <a:r>
              <a:rPr lang="fr-FR" err="1"/>
              <a:t>TensorBoard</a:t>
            </a:r>
            <a:endParaRPr lang="fr-FR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6E90C579-2108-4B6F-BBAA-ACA103815F63}"/>
              </a:ext>
            </a:extLst>
          </p:cNvPr>
          <p:cNvSpPr txBox="1"/>
          <p:nvPr/>
        </p:nvSpPr>
        <p:spPr>
          <a:xfrm>
            <a:off x="6502598" y="2608192"/>
            <a:ext cx="4410763" cy="1200329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Opérations sur les matrices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Lent par rapport à d'autres frameworks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Compilation de graphe lente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Modèle dynamique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FD2FE76C-0DC5-44A0-832A-C88826FAD404}"/>
              </a:ext>
            </a:extLst>
          </p:cNvPr>
          <p:cNvSpPr txBox="1"/>
          <p:nvPr/>
        </p:nvSpPr>
        <p:spPr>
          <a:xfrm>
            <a:off x="6912403" y="2132418"/>
            <a:ext cx="1904899" cy="40011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2000" b="1"/>
              <a:t>Inconvénients :</a:t>
            </a:r>
          </a:p>
        </p:txBody>
      </p:sp>
      <p:pic>
        <p:nvPicPr>
          <p:cNvPr id="6" name="Image 10" descr="Une image contenant capture d’écran, carte&#10;&#10;Description générée avec un niveau de confiance très élevé">
            <a:extLst>
              <a:ext uri="{FF2B5EF4-FFF2-40B4-BE49-F238E27FC236}">
                <a16:creationId xmlns:a16="http://schemas.microsoft.com/office/drawing/2014/main" id="{8E9791CA-F5FD-4EDF-AF64-1FBFE2B740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2774" y="4026727"/>
            <a:ext cx="4756365" cy="2502462"/>
          </a:xfrm>
          <a:prstGeom prst="rect">
            <a:avLst/>
          </a:prstGeom>
        </p:spPr>
      </p:pic>
      <p:pic>
        <p:nvPicPr>
          <p:cNvPr id="8" name="Image 5" descr="Une image contenant capture d’écran&#10;&#10;Description générée avec un niveau de confiance très élevé">
            <a:extLst>
              <a:ext uri="{FF2B5EF4-FFF2-40B4-BE49-F238E27FC236}">
                <a16:creationId xmlns:a16="http://schemas.microsoft.com/office/drawing/2014/main" id="{531A46CF-41D4-45EF-BAAF-B71D341212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5692" y="3977775"/>
            <a:ext cx="3187623" cy="258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9078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>
            <a:extLst>
              <a:ext uri="{FF2B5EF4-FFF2-40B4-BE49-F238E27FC236}">
                <a16:creationId xmlns:a16="http://schemas.microsoft.com/office/drawing/2014/main" id="{74480D08-B915-4630-BB90-0E06BBC2F94F}"/>
              </a:ext>
            </a:extLst>
          </p:cNvPr>
          <p:cNvSpPr txBox="1">
            <a:spLocks/>
          </p:cNvSpPr>
          <p:nvPr/>
        </p:nvSpPr>
        <p:spPr>
          <a:xfrm>
            <a:off x="1141413" y="280086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fr-FR" sz="4000"/>
              <a:t>Tensorflow</a:t>
            </a:r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ADC9188-9CE1-4B84-8F4B-B66297C99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5</a:t>
            </a:fld>
            <a:endParaRPr lang="de-DE"/>
          </a:p>
        </p:txBody>
      </p:sp>
      <p:pic>
        <p:nvPicPr>
          <p:cNvPr id="2" name="Image 2">
            <a:extLst>
              <a:ext uri="{FF2B5EF4-FFF2-40B4-BE49-F238E27FC236}">
                <a16:creationId xmlns:a16="http://schemas.microsoft.com/office/drawing/2014/main" id="{CC88B293-9037-4F4C-999F-5C20507F5C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4555" y="284378"/>
            <a:ext cx="2095500" cy="1743075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AA219121-A3F2-4777-97FD-9A2A86EC0471}"/>
              </a:ext>
            </a:extLst>
          </p:cNvPr>
          <p:cNvSpPr txBox="1"/>
          <p:nvPr/>
        </p:nvSpPr>
        <p:spPr>
          <a:xfrm>
            <a:off x="1136073" y="1731817"/>
            <a:ext cx="4544290" cy="40011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2000" b="1"/>
              <a:t>Exemple d'un XOR:</a:t>
            </a:r>
          </a:p>
        </p:txBody>
      </p:sp>
      <p:pic>
        <p:nvPicPr>
          <p:cNvPr id="3" name="Image 3" descr="Une image contenant capture d’écran&#10;&#10;Description générée avec un niveau de confiance très élevé">
            <a:extLst>
              <a:ext uri="{FF2B5EF4-FFF2-40B4-BE49-F238E27FC236}">
                <a16:creationId xmlns:a16="http://schemas.microsoft.com/office/drawing/2014/main" id="{354FA529-0737-4008-98E1-3289524293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759" r="47560" b="18066"/>
          <a:stretch/>
        </p:blipFill>
        <p:spPr>
          <a:xfrm>
            <a:off x="1233056" y="2348563"/>
            <a:ext cx="5943793" cy="4041246"/>
          </a:xfrm>
          <a:prstGeom prst="rect">
            <a:avLst/>
          </a:prstGeom>
        </p:spPr>
      </p:pic>
      <p:pic>
        <p:nvPicPr>
          <p:cNvPr id="6" name="Image 7" descr="Une image contenant capture d’écran&#10;&#10;Description générée avec un niveau de confiance très élevé">
            <a:extLst>
              <a:ext uri="{FF2B5EF4-FFF2-40B4-BE49-F238E27FC236}">
                <a16:creationId xmlns:a16="http://schemas.microsoft.com/office/drawing/2014/main" id="{2D553AE5-57A3-4587-A47A-A33E382BC85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358" t="40049" r="60812" b="8886"/>
          <a:stretch/>
        </p:blipFill>
        <p:spPr>
          <a:xfrm>
            <a:off x="7342909" y="2570236"/>
            <a:ext cx="4591320" cy="2914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8507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>
            <a:extLst>
              <a:ext uri="{FF2B5EF4-FFF2-40B4-BE49-F238E27FC236}">
                <a16:creationId xmlns:a16="http://schemas.microsoft.com/office/drawing/2014/main" id="{74480D08-B915-4630-BB90-0E06BBC2F94F}"/>
              </a:ext>
            </a:extLst>
          </p:cNvPr>
          <p:cNvSpPr txBox="1">
            <a:spLocks/>
          </p:cNvSpPr>
          <p:nvPr/>
        </p:nvSpPr>
        <p:spPr>
          <a:xfrm>
            <a:off x="1141413" y="280086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fr-FR" sz="4000"/>
              <a:t>Tensorflow</a:t>
            </a:r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ADC9188-9CE1-4B84-8F4B-B66297C99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6</a:t>
            </a:fld>
            <a:endParaRPr lang="de-DE"/>
          </a:p>
        </p:txBody>
      </p:sp>
      <p:pic>
        <p:nvPicPr>
          <p:cNvPr id="2" name="Image 2">
            <a:extLst>
              <a:ext uri="{FF2B5EF4-FFF2-40B4-BE49-F238E27FC236}">
                <a16:creationId xmlns:a16="http://schemas.microsoft.com/office/drawing/2014/main" id="{CC88B293-9037-4F4C-999F-5C20507F5C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4555" y="284378"/>
            <a:ext cx="2095500" cy="1743075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AA219121-A3F2-4777-97FD-9A2A86EC0471}"/>
              </a:ext>
            </a:extLst>
          </p:cNvPr>
          <p:cNvSpPr txBox="1"/>
          <p:nvPr/>
        </p:nvSpPr>
        <p:spPr>
          <a:xfrm>
            <a:off x="1136073" y="2189017"/>
            <a:ext cx="4544290" cy="40011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2000" b="1"/>
              <a:t>Exemple d'un XOR:</a:t>
            </a:r>
          </a:p>
        </p:txBody>
      </p:sp>
      <p:pic>
        <p:nvPicPr>
          <p:cNvPr id="4" name="Image 5" descr="Une image contenant capture d’écran&#10;&#10;Description générée avec un niveau de confiance très élevé">
            <a:extLst>
              <a:ext uri="{FF2B5EF4-FFF2-40B4-BE49-F238E27FC236}">
                <a16:creationId xmlns:a16="http://schemas.microsoft.com/office/drawing/2014/main" id="{F0346248-A5FA-4E54-B60A-809715ADFC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141" t="13386" r="34429" b="43701"/>
          <a:stretch/>
        </p:blipFill>
        <p:spPr>
          <a:xfrm>
            <a:off x="942110" y="2972017"/>
            <a:ext cx="5278589" cy="3227929"/>
          </a:xfrm>
          <a:prstGeom prst="rect">
            <a:avLst/>
          </a:prstGeom>
        </p:spPr>
      </p:pic>
      <p:pic>
        <p:nvPicPr>
          <p:cNvPr id="3" name="Image 5" descr="Une image contenant capture d’écran&#10;&#10;Description générée avec un niveau de confiance très élevé">
            <a:extLst>
              <a:ext uri="{FF2B5EF4-FFF2-40B4-BE49-F238E27FC236}">
                <a16:creationId xmlns:a16="http://schemas.microsoft.com/office/drawing/2014/main" id="{84469734-66A2-4493-A73F-48A2301AEE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769" t="12109" b="30859"/>
          <a:stretch/>
        </p:blipFill>
        <p:spPr>
          <a:xfrm>
            <a:off x="6885711" y="2584090"/>
            <a:ext cx="4585857" cy="3754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0128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>
            <a:extLst>
              <a:ext uri="{FF2B5EF4-FFF2-40B4-BE49-F238E27FC236}">
                <a16:creationId xmlns:a16="http://schemas.microsoft.com/office/drawing/2014/main" id="{74480D08-B915-4630-BB90-0E06BBC2F94F}"/>
              </a:ext>
            </a:extLst>
          </p:cNvPr>
          <p:cNvSpPr txBox="1">
            <a:spLocks/>
          </p:cNvSpPr>
          <p:nvPr/>
        </p:nvSpPr>
        <p:spPr>
          <a:xfrm>
            <a:off x="1141413" y="280086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fr-FR" sz="4000"/>
              <a:t>Tensorflow</a:t>
            </a:r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ADC9188-9CE1-4B84-8F4B-B66297C99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7</a:t>
            </a:fld>
            <a:endParaRPr lang="de-DE"/>
          </a:p>
        </p:txBody>
      </p:sp>
      <p:pic>
        <p:nvPicPr>
          <p:cNvPr id="2" name="Image 2">
            <a:extLst>
              <a:ext uri="{FF2B5EF4-FFF2-40B4-BE49-F238E27FC236}">
                <a16:creationId xmlns:a16="http://schemas.microsoft.com/office/drawing/2014/main" id="{CC88B293-9037-4F4C-999F-5C20507F5C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4555" y="284378"/>
            <a:ext cx="2095500" cy="1743075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AA219121-A3F2-4777-97FD-9A2A86EC0471}"/>
              </a:ext>
            </a:extLst>
          </p:cNvPr>
          <p:cNvSpPr txBox="1"/>
          <p:nvPr/>
        </p:nvSpPr>
        <p:spPr>
          <a:xfrm>
            <a:off x="1136073" y="1995053"/>
            <a:ext cx="4544290" cy="40011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2000" b="1"/>
              <a:t>Domaines d'application :</a:t>
            </a:r>
          </a:p>
        </p:txBody>
      </p:sp>
      <p:pic>
        <p:nvPicPr>
          <p:cNvPr id="4" name="Image 5" descr="Une image contenant photo&#10;&#10;Description générée avec un niveau de confiance élevé">
            <a:extLst>
              <a:ext uri="{FF2B5EF4-FFF2-40B4-BE49-F238E27FC236}">
                <a16:creationId xmlns:a16="http://schemas.microsoft.com/office/drawing/2014/main" id="{887DC9E0-4DD5-4CB4-BFE9-91EF424E3D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655" y="2818836"/>
            <a:ext cx="4045527" cy="2633490"/>
          </a:xfrm>
          <a:prstGeom prst="rect">
            <a:avLst/>
          </a:prstGeom>
        </p:spPr>
      </p:pic>
      <p:pic>
        <p:nvPicPr>
          <p:cNvPr id="8" name="Image 8" descr="Une image contenant personne, homme&#10;&#10;Description générée avec un niveau de confiance très élevé">
            <a:extLst>
              <a:ext uri="{FF2B5EF4-FFF2-40B4-BE49-F238E27FC236}">
                <a16:creationId xmlns:a16="http://schemas.microsoft.com/office/drawing/2014/main" id="{EE4FEDA4-ACFB-4D86-A400-A149C0156A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85562" y="2472578"/>
            <a:ext cx="2078182" cy="1372514"/>
          </a:xfrm>
          <a:prstGeom prst="rect">
            <a:avLst/>
          </a:prstGeom>
        </p:spPr>
      </p:pic>
      <p:pic>
        <p:nvPicPr>
          <p:cNvPr id="11" name="Image 12" descr="Une image contenant capture d’écran&#10;&#10;Description générée avec un niveau de confiance très élevé">
            <a:extLst>
              <a:ext uri="{FF2B5EF4-FFF2-40B4-BE49-F238E27FC236}">
                <a16:creationId xmlns:a16="http://schemas.microsoft.com/office/drawing/2014/main" id="{C9359FF7-1715-4C0B-A921-F1C56672ACE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3179" r="3139" b="-289"/>
          <a:stretch/>
        </p:blipFill>
        <p:spPr>
          <a:xfrm>
            <a:off x="5499129" y="4109627"/>
            <a:ext cx="3685312" cy="2566201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D6135678-53B1-4FAF-ACBB-ECDAA4709343}"/>
              </a:ext>
            </a:extLst>
          </p:cNvPr>
          <p:cNvSpPr txBox="1"/>
          <p:nvPr/>
        </p:nvSpPr>
        <p:spPr>
          <a:xfrm>
            <a:off x="1731819" y="5680363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/>
              <a:t>Classification d'images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35191549-9CA0-404B-86AA-52744CF2C84D}"/>
              </a:ext>
            </a:extLst>
          </p:cNvPr>
          <p:cNvSpPr txBox="1"/>
          <p:nvPr/>
        </p:nvSpPr>
        <p:spPr>
          <a:xfrm>
            <a:off x="6446693" y="2983057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/>
              <a:t>Reconnaissance vocale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4CD66A68-9E3A-4CBC-A9CB-BA5E35D31614}"/>
              </a:ext>
            </a:extLst>
          </p:cNvPr>
          <p:cNvSpPr txBox="1"/>
          <p:nvPr/>
        </p:nvSpPr>
        <p:spPr>
          <a:xfrm>
            <a:off x="9365720" y="5204114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fr-FR"/>
              <a:t>Traduction</a:t>
            </a:r>
          </a:p>
        </p:txBody>
      </p:sp>
    </p:spTree>
    <p:extLst>
      <p:ext uri="{BB962C8B-B14F-4D97-AF65-F5344CB8AC3E}">
        <p14:creationId xmlns:p14="http://schemas.microsoft.com/office/powerpoint/2010/main" val="17169713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>
            <a:extLst>
              <a:ext uri="{FF2B5EF4-FFF2-40B4-BE49-F238E27FC236}">
                <a16:creationId xmlns:a16="http://schemas.microsoft.com/office/drawing/2014/main" id="{74480D08-B915-4630-BB90-0E06BBC2F94F}"/>
              </a:ext>
            </a:extLst>
          </p:cNvPr>
          <p:cNvSpPr txBox="1">
            <a:spLocks/>
          </p:cNvSpPr>
          <p:nvPr/>
        </p:nvSpPr>
        <p:spPr>
          <a:xfrm>
            <a:off x="1141413" y="280086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fr-FR" sz="4000"/>
              <a:t>Scikit-learn</a:t>
            </a:r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ADC9188-9CE1-4B84-8F4B-B66297C99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8</a:t>
            </a:fld>
            <a:endParaRPr lang="de-DE"/>
          </a:p>
        </p:txBody>
      </p:sp>
      <p:pic>
        <p:nvPicPr>
          <p:cNvPr id="2" name="Image 2">
            <a:extLst>
              <a:ext uri="{FF2B5EF4-FFF2-40B4-BE49-F238E27FC236}">
                <a16:creationId xmlns:a16="http://schemas.microsoft.com/office/drawing/2014/main" id="{D1C4F484-0ACC-4895-B327-E95082EC76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0779" y="278944"/>
            <a:ext cx="2743200" cy="1477327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FE69CEC0-5841-4CBC-95FE-8477694AA93D}"/>
              </a:ext>
            </a:extLst>
          </p:cNvPr>
          <p:cNvSpPr txBox="1"/>
          <p:nvPr/>
        </p:nvSpPr>
        <p:spPr>
          <a:xfrm>
            <a:off x="1242349" y="1965766"/>
            <a:ext cx="1961908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fr-FR" b="1" err="1"/>
              <a:t>Preprocessing</a:t>
            </a:r>
          </a:p>
        </p:txBody>
      </p:sp>
      <p:pic>
        <p:nvPicPr>
          <p:cNvPr id="4" name="Image 5" descr="Une image contenant capture d’écran&#10;&#10;Description générée avec un niveau de confiance très élevé">
            <a:extLst>
              <a:ext uri="{FF2B5EF4-FFF2-40B4-BE49-F238E27FC236}">
                <a16:creationId xmlns:a16="http://schemas.microsoft.com/office/drawing/2014/main" id="{A1B522B8-1588-41F8-B01E-3E9BDB2F85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0579" y="2479457"/>
            <a:ext cx="3823503" cy="1522908"/>
          </a:xfrm>
          <a:prstGeom prst="rect">
            <a:avLst/>
          </a:prstGeom>
        </p:spPr>
      </p:pic>
      <p:pic>
        <p:nvPicPr>
          <p:cNvPr id="8" name="Image 8">
            <a:extLst>
              <a:ext uri="{FF2B5EF4-FFF2-40B4-BE49-F238E27FC236}">
                <a16:creationId xmlns:a16="http://schemas.microsoft.com/office/drawing/2014/main" id="{EAA537E8-E801-4F8F-99DE-9ABF43F5A2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01919" y="3002123"/>
            <a:ext cx="2743200" cy="1586816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5059A1A6-C541-4A3A-A1AA-E67D5FF3117E}"/>
              </a:ext>
            </a:extLst>
          </p:cNvPr>
          <p:cNvSpPr txBox="1"/>
          <p:nvPr/>
        </p:nvSpPr>
        <p:spPr>
          <a:xfrm>
            <a:off x="6267690" y="2872450"/>
            <a:ext cx="2743199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b="1"/>
              <a:t>Sélection de modèle</a:t>
            </a:r>
          </a:p>
        </p:txBody>
      </p:sp>
      <p:pic>
        <p:nvPicPr>
          <p:cNvPr id="11" name="Image 11" descr="Une image contenant texte, carte&#10;&#10;Description générée avec un niveau de confiance très élevé">
            <a:extLst>
              <a:ext uri="{FF2B5EF4-FFF2-40B4-BE49-F238E27FC236}">
                <a16:creationId xmlns:a16="http://schemas.microsoft.com/office/drawing/2014/main" id="{7885A42E-8ED0-4404-819A-487E3A67E6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9159" y="4590270"/>
            <a:ext cx="2743200" cy="2114422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F10D127A-D03F-46B4-AC5D-7C181CBD81F4}"/>
              </a:ext>
            </a:extLst>
          </p:cNvPr>
          <p:cNvSpPr txBox="1"/>
          <p:nvPr/>
        </p:nvSpPr>
        <p:spPr>
          <a:xfrm>
            <a:off x="1917539" y="5322423"/>
            <a:ext cx="2743199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b="1"/>
              <a:t>Réduction de dimensions</a:t>
            </a:r>
          </a:p>
        </p:txBody>
      </p:sp>
    </p:spTree>
    <p:extLst>
      <p:ext uri="{BB962C8B-B14F-4D97-AF65-F5344CB8AC3E}">
        <p14:creationId xmlns:p14="http://schemas.microsoft.com/office/powerpoint/2010/main" val="7917662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>
            <a:extLst>
              <a:ext uri="{FF2B5EF4-FFF2-40B4-BE49-F238E27FC236}">
                <a16:creationId xmlns:a16="http://schemas.microsoft.com/office/drawing/2014/main" id="{74480D08-B915-4630-BB90-0E06BBC2F94F}"/>
              </a:ext>
            </a:extLst>
          </p:cNvPr>
          <p:cNvSpPr txBox="1">
            <a:spLocks/>
          </p:cNvSpPr>
          <p:nvPr/>
        </p:nvSpPr>
        <p:spPr>
          <a:xfrm>
            <a:off x="1141413" y="280086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fr-FR" sz="4000"/>
              <a:t>Scikit-learn</a:t>
            </a:r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ADC9188-9CE1-4B84-8F4B-B66297C99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de-DE" smtClean="0"/>
              <a:t>9</a:t>
            </a:fld>
            <a:endParaRPr lang="de-DE"/>
          </a:p>
        </p:txBody>
      </p:sp>
      <p:pic>
        <p:nvPicPr>
          <p:cNvPr id="2" name="Image 2">
            <a:extLst>
              <a:ext uri="{FF2B5EF4-FFF2-40B4-BE49-F238E27FC236}">
                <a16:creationId xmlns:a16="http://schemas.microsoft.com/office/drawing/2014/main" id="{D1C4F484-0ACC-4895-B327-E95082EC76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0779" y="278944"/>
            <a:ext cx="2743200" cy="1477327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FE69CEC0-5841-4CBC-95FE-8477694AA93D}"/>
              </a:ext>
            </a:extLst>
          </p:cNvPr>
          <p:cNvSpPr txBox="1"/>
          <p:nvPr/>
        </p:nvSpPr>
        <p:spPr>
          <a:xfrm>
            <a:off x="1088020" y="1502779"/>
            <a:ext cx="1961908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fr-FR" b="1"/>
              <a:t>Clustering</a:t>
            </a:r>
          </a:p>
        </p:txBody>
      </p:sp>
      <p:pic>
        <p:nvPicPr>
          <p:cNvPr id="14" name="Image 14">
            <a:extLst>
              <a:ext uri="{FF2B5EF4-FFF2-40B4-BE49-F238E27FC236}">
                <a16:creationId xmlns:a16="http://schemas.microsoft.com/office/drawing/2014/main" id="{FF775AA7-8692-44E4-BF78-6E152761C0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2303" y="2935749"/>
            <a:ext cx="2969268" cy="3494349"/>
          </a:xfrm>
          <a:prstGeom prst="rect">
            <a:avLst/>
          </a:prstGeom>
        </p:spPr>
      </p:pic>
      <p:pic>
        <p:nvPicPr>
          <p:cNvPr id="22" name="Image 22">
            <a:extLst>
              <a:ext uri="{FF2B5EF4-FFF2-40B4-BE49-F238E27FC236}">
                <a16:creationId xmlns:a16="http://schemas.microsoft.com/office/drawing/2014/main" id="{0B782DB3-E0A0-41AA-9E67-492CBC8781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5134" y="2936363"/>
            <a:ext cx="4595149" cy="3464185"/>
          </a:xfrm>
          <a:prstGeom prst="rect">
            <a:avLst/>
          </a:prstGeom>
        </p:spPr>
      </p:pic>
      <p:sp>
        <p:nvSpPr>
          <p:cNvPr id="24" name="ZoneTexte 23">
            <a:extLst>
              <a:ext uri="{FF2B5EF4-FFF2-40B4-BE49-F238E27FC236}">
                <a16:creationId xmlns:a16="http://schemas.microsoft.com/office/drawing/2014/main" id="{45CF6AFB-C137-46D6-8A25-0FCBE7C54F0A}"/>
              </a:ext>
            </a:extLst>
          </p:cNvPr>
          <p:cNvSpPr txBox="1"/>
          <p:nvPr/>
        </p:nvSpPr>
        <p:spPr>
          <a:xfrm>
            <a:off x="1917538" y="2284070"/>
            <a:ext cx="1961908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l">
              <a:buFont typeface="Arial"/>
              <a:buChar char="•"/>
            </a:pPr>
            <a:r>
              <a:rPr lang="fr-FR"/>
              <a:t>KMeans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F4BC0953-87F4-4CF1-A4EC-94B6AA2217B2}"/>
              </a:ext>
            </a:extLst>
          </p:cNvPr>
          <p:cNvSpPr txBox="1"/>
          <p:nvPr/>
        </p:nvSpPr>
        <p:spPr>
          <a:xfrm>
            <a:off x="6952525" y="2284069"/>
            <a:ext cx="1961908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fr-FR"/>
              <a:t>Mean-shift</a:t>
            </a:r>
          </a:p>
        </p:txBody>
      </p:sp>
    </p:spTree>
    <p:extLst>
      <p:ext uri="{BB962C8B-B14F-4D97-AF65-F5344CB8AC3E}">
        <p14:creationId xmlns:p14="http://schemas.microsoft.com/office/powerpoint/2010/main" val="2706935265"/>
      </p:ext>
    </p:extLst>
  </p:cSld>
  <p:clrMapOvr>
    <a:masterClrMapping/>
  </p:clrMapOvr>
</p:sld>
</file>

<file path=ppt/theme/theme1.xml><?xml version="1.0" encoding="utf-8"?>
<a:theme xmlns:a="http://schemas.openxmlformats.org/drawingml/2006/main" name="Cadrage">
  <a:themeElements>
    <a:clrScheme name="Cadrage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adrage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adra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Grand écran</PresentationFormat>
  <Slides>27</Slides>
  <Notes>0</Notes>
  <HiddenSlides>0</HiddenSlide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27</vt:i4>
      </vt:variant>
    </vt:vector>
  </HeadingPairs>
  <TitlesOfParts>
    <vt:vector size="28" baseType="lpstr">
      <vt:lpstr>Cadrage</vt:lpstr>
      <vt:lpstr>Projet IA</vt:lpstr>
      <vt:lpstr>Sommaire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PyTorch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Comparaison des logiciels</vt:lpstr>
      <vt:lpstr>Comparaison des logiciels</vt:lpstr>
      <vt:lpstr>Comparaison des logiciels</vt:lpstr>
      <vt:lpstr>Comparaison des logiciels</vt:lpstr>
      <vt:lpstr>Demonstrations</vt:lpstr>
      <vt:lpstr>Merci de  votre 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 bio-inspiré</dc:title>
  <dc:creator>Laura JUBERT</dc:creator>
  <cp:revision>2</cp:revision>
  <dcterms:created xsi:type="dcterms:W3CDTF">2019-03-14T13:56:33Z</dcterms:created>
  <dcterms:modified xsi:type="dcterms:W3CDTF">2019-03-25T19:30:51Z</dcterms:modified>
</cp:coreProperties>
</file>